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13716000" cx="24384000"/>
  <p:notesSz cx="6858000" cy="9144000"/>
  <p:embeddedFontLst>
    <p:embeddedFont>
      <p:font typeface="Roboto"/>
      <p:regular r:id="rId61"/>
      <p:bold r:id="rId62"/>
      <p:italic r:id="rId63"/>
      <p:boldItalic r:id="rId64"/>
    </p:embeddedFont>
    <p:embeddedFont>
      <p:font typeface="Helvetica Neue"/>
      <p:regular r:id="rId65"/>
      <p:bold r:id="rId66"/>
      <p:italic r:id="rId67"/>
      <p:boldItalic r:id="rId68"/>
    </p:embeddedFont>
    <p:embeddedFont>
      <p:font typeface="Helvetica Neue Ligh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7680">
          <p15:clr>
            <a:srgbClr val="9AA0A6"/>
          </p15:clr>
        </p15:guide>
        <p15:guide id="2" orient="horz" pos="4320">
          <p15:clr>
            <a:srgbClr val="9AA0A6"/>
          </p15:clr>
        </p15:guide>
      </p15:sldGuideLst>
    </p:ext>
    <p:ext uri="http://customooxmlschemas.google.com/">
      <go:slidesCustomData xmlns:go="http://customooxmlschemas.google.com/" r:id="rId73" roundtripDataSignature="AMtx7mid7+TKhZj+94S/wB3L5FT8RdeM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08E210-06B9-4A9F-9437-99A29E9D83A1}">
  <a:tblStyle styleId="{F308E210-06B9-4A9F-9437-99A29E9D83A1}" styleName="Table_0">
    <a:wholeTbl>
      <a:tcTxStyle b="off"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381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381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381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680"/>
        <p:guide pos="43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customschemas.google.com/relationships/presentationmetadata" Target="metadata"/><Relationship Id="rId72" Type="http://schemas.openxmlformats.org/officeDocument/2006/relationships/font" Target="fonts/HelveticaNeueLigh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HelveticaNeueLight-italic.fntdata"/><Relationship Id="rId70" Type="http://schemas.openxmlformats.org/officeDocument/2006/relationships/font" Target="fonts/HelveticaNeue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HelveticaNeue-bold.fntdata"/><Relationship Id="rId21" Type="http://schemas.openxmlformats.org/officeDocument/2006/relationships/slide" Target="slides/slide15.xml"/><Relationship Id="rId65" Type="http://schemas.openxmlformats.org/officeDocument/2006/relationships/font" Target="fonts/HelveticaNeue-regular.fntdata"/><Relationship Id="rId24" Type="http://schemas.openxmlformats.org/officeDocument/2006/relationships/slide" Target="slides/slide18.xml"/><Relationship Id="rId68" Type="http://schemas.openxmlformats.org/officeDocument/2006/relationships/font" Target="fonts/HelveticaNeue-boldItalic.fntdata"/><Relationship Id="rId23" Type="http://schemas.openxmlformats.org/officeDocument/2006/relationships/slide" Target="slides/slide17.xml"/><Relationship Id="rId67" Type="http://schemas.openxmlformats.org/officeDocument/2006/relationships/font" Target="fonts/HelveticaNeue-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364778"/>
          <c:y val="0.0983231"/>
          <c:w val="0.630222"/>
          <c:h val="0.754706"/>
        </c:manualLayout>
      </c:layout>
      <c:barChart>
        <c:barDir val="col"/>
        <c:grouping val="clustered"/>
        <c:varyColors val="0"/>
        <c:ser>
          <c:idx val="0"/>
          <c:order val="0"/>
          <c:tx>
            <c:strRef>
              <c:f>Sheet1!$A$2</c:f>
              <c:strCache>
                <c:ptCount val="1"/>
                <c:pt idx="0">
                  <c:v>sample1</c:v>
                </c:pt>
              </c:strCache>
            </c:strRef>
          </c:tx>
          <c:spPr>
            <a:gradFill flip="none" rotWithShape="1">
              <a:gsLst>
                <a:gs pos="0">
                  <a:srgbClr val="51A8F9"/>
                </a:gs>
                <a:gs pos="100000">
                  <a:srgbClr val="0365C0"/>
                </a:gs>
              </a:gsLst>
              <a:lin ang="5400000" scaled="0"/>
            </a:gra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Sheet1!$B$2:$B$2</c:f>
              <c:numCache>
                <c:ptCount val="1"/>
                <c:pt idx="0">
                  <c:v>96.000000</c:v>
                </c:pt>
              </c:numCache>
            </c:numRef>
          </c:val>
        </c:ser>
        <c:ser>
          <c:idx val="1"/>
          <c:order val="1"/>
          <c:tx>
            <c:strRef>
              <c:f>Sheet1!$A$3</c:f>
              <c:strCache>
                <c:ptCount val="1"/>
                <c:pt idx="0">
                  <c:v>sample2</c:v>
                </c:pt>
              </c:strCache>
            </c:strRef>
          </c:tx>
          <c:spPr>
            <a:gradFill flip="none" rotWithShape="1">
              <a:gsLst>
                <a:gs pos="0">
                  <a:srgbClr val="70BF41"/>
                </a:gs>
                <a:gs pos="100000">
                  <a:srgbClr val="00882B"/>
                </a:gs>
              </a:gsLst>
              <a:lin ang="5400000" scaled="0"/>
            </a:gra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Sheet1!$B$3:$B$3</c:f>
              <c:numCache>
                <c:ptCount val="1"/>
                <c:pt idx="0">
                  <c:v>53.000000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929292"/>
              </a:solidFill>
              <a:custDash>
                <a:ds d="200000" sp="200000"/>
              </a:custDash>
              <a:miter lim="400000"/>
            </a:ln>
          </c:spPr>
        </c:majorGridlines>
        <c:title>
          <c:tx>
            <c:rich>
              <a:bodyPr rot="-5400000"/>
              <a:lstStyle/>
              <a:p>
                <a:pPr>
                  <a:defRPr b="0" i="0" strike="noStrike" sz="2800" u="none">
                    <a:solidFill>
                      <a:srgbClr val="000000"/>
                    </a:solidFill>
                    <a:latin typeface="Helvetica Light"/>
                  </a:defRPr>
                </a:pPr>
                <a:r>
                  <a:rPr b="0" i="0" strike="noStrike" sz="2800" u="none">
                    <a:solidFill>
                      <a:srgbClr val="000000"/>
                    </a:solidFill>
                    <a:latin typeface="Helvetica Light"/>
                  </a:rPr>
                  <a:t>read counts</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364778"/>
          <c:y val="0.0983231"/>
          <c:w val="0.630222"/>
          <c:h val="0.754706"/>
        </c:manualLayout>
      </c:layout>
      <c:barChart>
        <c:barDir val="col"/>
        <c:grouping val="clustered"/>
        <c:varyColors val="0"/>
        <c:ser>
          <c:idx val="0"/>
          <c:order val="0"/>
          <c:tx>
            <c:strRef>
              <c:f>Sheet1!$A$2</c:f>
              <c:strCache>
                <c:ptCount val="1"/>
                <c:pt idx="0">
                  <c:v>sample1</c:v>
                </c:pt>
              </c:strCache>
            </c:strRef>
          </c:tx>
          <c:spPr>
            <a:gradFill flip="none" rotWithShape="1">
              <a:gsLst>
                <a:gs pos="0">
                  <a:srgbClr val="51A8F9"/>
                </a:gs>
                <a:gs pos="100000">
                  <a:srgbClr val="0365C0"/>
                </a:gs>
              </a:gsLst>
              <a:lin ang="5400000" scaled="0"/>
            </a:gra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Sheet1!$B$2:$B$2</c:f>
              <c:numCache>
                <c:ptCount val="1"/>
                <c:pt idx="0">
                  <c:v>53.000000</c:v>
                </c:pt>
              </c:numCache>
            </c:numRef>
          </c:val>
        </c:ser>
        <c:ser>
          <c:idx val="1"/>
          <c:order val="1"/>
          <c:tx>
            <c:strRef>
              <c:f>Sheet1!$A$3</c:f>
              <c:strCache>
                <c:ptCount val="1"/>
                <c:pt idx="0">
                  <c:v>sample2</c:v>
                </c:pt>
              </c:strCache>
            </c:strRef>
          </c:tx>
          <c:spPr>
            <a:gradFill flip="none" rotWithShape="1">
              <a:gsLst>
                <a:gs pos="0">
                  <a:srgbClr val="70BF41"/>
                </a:gs>
                <a:gs pos="100000">
                  <a:srgbClr val="00882B"/>
                </a:gs>
              </a:gsLst>
              <a:lin ang="5400000" scaled="0"/>
            </a:gra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Sheet1!$B$3:$B$3</c:f>
              <c:numCache>
                <c:ptCount val="1"/>
                <c:pt idx="0">
                  <c:v>53.000000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max val="100"/>
        </c:scaling>
        <c:delete val="0"/>
        <c:axPos val="l"/>
        <c:majorGridlines>
          <c:spPr>
            <a:ln w="12700" cap="flat">
              <a:solidFill>
                <a:srgbClr val="929292"/>
              </a:solidFill>
              <a:custDash>
                <a:ds d="200000" sp="200000"/>
              </a:custDash>
              <a:miter lim="400000"/>
            </a:ln>
          </c:spPr>
        </c:majorGridlines>
        <c:title>
          <c:tx>
            <c:rich>
              <a:bodyPr rot="-5400000"/>
              <a:lstStyle/>
              <a:p>
                <a:pPr>
                  <a:defRPr b="0" i="0" strike="noStrike" sz="2800" u="none">
                    <a:solidFill>
                      <a:srgbClr val="000000"/>
                    </a:solidFill>
                    <a:latin typeface="Helvetica Light"/>
                  </a:defRPr>
                </a:pPr>
                <a:r>
                  <a:rPr b="0" i="0" strike="noStrike" sz="2800" u="none">
                    <a:solidFill>
                      <a:srgbClr val="000000"/>
                    </a:solidFill>
                    <a:latin typeface="Helvetica Light"/>
                  </a:rPr>
                  <a:t>read counts</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364778"/>
          <c:y val="0.0983231"/>
          <c:w val="0.630222"/>
          <c:h val="0.754706"/>
        </c:manualLayout>
      </c:layout>
      <c:barChart>
        <c:barDir val="col"/>
        <c:grouping val="clustered"/>
        <c:varyColors val="0"/>
        <c:ser>
          <c:idx val="0"/>
          <c:order val="0"/>
          <c:tx>
            <c:strRef>
              <c:f>Sheet1!$A$2</c:f>
              <c:strCache>
                <c:ptCount val="1"/>
                <c:pt idx="0">
                  <c:v>sample1</c:v>
                </c:pt>
              </c:strCache>
            </c:strRef>
          </c:tx>
          <c:spPr>
            <a:gradFill flip="none" rotWithShape="1">
              <a:gsLst>
                <a:gs pos="0">
                  <a:srgbClr val="51A8F9"/>
                </a:gs>
                <a:gs pos="100000">
                  <a:srgbClr val="0365C0"/>
                </a:gs>
              </a:gsLst>
              <a:lin ang="5400000" scaled="0"/>
            </a:gra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Sheet1!$B$2:$B$2</c:f>
              <c:numCache>
                <c:ptCount val="1"/>
                <c:pt idx="0">
                  <c:v>96.000000</c:v>
                </c:pt>
              </c:numCache>
            </c:numRef>
          </c:val>
        </c:ser>
        <c:ser>
          <c:idx val="1"/>
          <c:order val="1"/>
          <c:tx>
            <c:strRef>
              <c:f>Sheet1!$A$3</c:f>
              <c:strCache>
                <c:ptCount val="1"/>
                <c:pt idx="0">
                  <c:v>sample2</c:v>
                </c:pt>
              </c:strCache>
            </c:strRef>
          </c:tx>
          <c:spPr>
            <a:gradFill flip="none" rotWithShape="1">
              <a:gsLst>
                <a:gs pos="0">
                  <a:srgbClr val="70BF41"/>
                </a:gs>
                <a:gs pos="100000">
                  <a:srgbClr val="00882B"/>
                </a:gs>
              </a:gsLst>
              <a:lin ang="5400000" scaled="0"/>
            </a:gra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Sheet1!$B$3:$B$3</c:f>
              <c:numCache>
                <c:ptCount val="1"/>
                <c:pt idx="0">
                  <c:v>53.000000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929292"/>
              </a:solidFill>
              <a:custDash>
                <a:ds d="200000" sp="200000"/>
              </a:custDash>
              <a:miter lim="400000"/>
            </a:ln>
          </c:spPr>
        </c:majorGridlines>
        <c:title>
          <c:tx>
            <c:rich>
              <a:bodyPr rot="-5400000"/>
              <a:lstStyle/>
              <a:p>
                <a:pPr>
                  <a:defRPr b="0" i="0" strike="noStrike" sz="2800" u="none">
                    <a:solidFill>
                      <a:srgbClr val="000000"/>
                    </a:solidFill>
                    <a:latin typeface="Helvetica Light"/>
                  </a:defRPr>
                </a:pPr>
                <a:r>
                  <a:rPr b="0" i="0" strike="noStrike" sz="2800" u="none">
                    <a:solidFill>
                      <a:srgbClr val="000000"/>
                    </a:solidFill>
                    <a:latin typeface="Helvetica Light"/>
                  </a:rPr>
                  <a:t>read counts</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364778"/>
          <c:y val="0.098323"/>
          <c:w val="0.630222"/>
          <c:h val="0.754706"/>
        </c:manualLayout>
      </c:layout>
      <c:barChart>
        <c:barDir val="col"/>
        <c:grouping val="clustered"/>
        <c:varyColors val="0"/>
        <c:ser>
          <c:idx val="0"/>
          <c:order val="0"/>
          <c:tx>
            <c:strRef>
              <c:f>Sheet1!$A$2</c:f>
              <c:strCache>
                <c:ptCount val="1"/>
                <c:pt idx="0">
                  <c:v>sample1</c:v>
                </c:pt>
              </c:strCache>
            </c:strRef>
          </c:tx>
          <c:spPr>
            <a:gradFill flip="none" rotWithShape="1">
              <a:gsLst>
                <a:gs pos="0">
                  <a:srgbClr val="51A8F9"/>
                </a:gs>
                <a:gs pos="100000">
                  <a:srgbClr val="0365C0"/>
                </a:gs>
              </a:gsLst>
              <a:lin ang="5400000" scaled="0"/>
            </a:gra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Sheet1!$B$2:$B$2</c:f>
              <c:numCache>
                <c:ptCount val="1"/>
                <c:pt idx="0">
                  <c:v>53.000000</c:v>
                </c:pt>
              </c:numCache>
            </c:numRef>
          </c:val>
        </c:ser>
        <c:ser>
          <c:idx val="1"/>
          <c:order val="1"/>
          <c:tx>
            <c:strRef>
              <c:f>Sheet1!$A$3</c:f>
              <c:strCache>
                <c:ptCount val="1"/>
                <c:pt idx="0">
                  <c:v>sample2</c:v>
                </c:pt>
              </c:strCache>
            </c:strRef>
          </c:tx>
          <c:spPr>
            <a:gradFill flip="none" rotWithShape="1">
              <a:gsLst>
                <a:gs pos="0">
                  <a:srgbClr val="70BF41"/>
                </a:gs>
                <a:gs pos="100000">
                  <a:srgbClr val="00882B"/>
                </a:gs>
              </a:gsLst>
              <a:lin ang="5400000" scaled="0"/>
            </a:gra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127000" dist="25433" dir="5400000">
                        <a:srgbClr val="000000">
                          <a:alpha val="60000"/>
                        </a:srgbClr>
                      </a:outerShdw>
                    </a:effectLst>
                    <a:latin typeface="Helvetica Light"/>
                  </a:defRPr>
                </a:pPr>
              </a:p>
            </c:txPr>
            <c:dLblPos val="inEnd"/>
            <c:showLegendKey val="0"/>
            <c:showVal val="0"/>
            <c:showCatName val="0"/>
            <c:showSerName val="0"/>
            <c:showPercent val="0"/>
            <c:showBubbleSize val="0"/>
            <c:showLeaderLines val="0"/>
          </c:dLbls>
          <c:cat>
            <c:strRef>
              <c:f>Sheet1!$B$1:$B$1</c:f>
              <c:strCache>
                <c:ptCount val="1"/>
                <c:pt idx="0">
                  <c:v/>
                </c:pt>
              </c:strCache>
            </c:strRef>
          </c:cat>
          <c:val>
            <c:numRef>
              <c:f>Sheet1!$B$3:$B$3</c:f>
              <c:numCache>
                <c:ptCount val="1"/>
                <c:pt idx="0">
                  <c:v>53.000000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max val="100"/>
        </c:scaling>
        <c:delete val="0"/>
        <c:axPos val="l"/>
        <c:majorGridlines>
          <c:spPr>
            <a:ln w="12700" cap="flat">
              <a:solidFill>
                <a:srgbClr val="929292"/>
              </a:solidFill>
              <a:custDash>
                <a:ds d="200000" sp="200000"/>
              </a:custDash>
              <a:miter lim="400000"/>
            </a:ln>
          </c:spPr>
        </c:majorGridlines>
        <c:title>
          <c:tx>
            <c:rich>
              <a:bodyPr rot="-5400000"/>
              <a:lstStyle/>
              <a:p>
                <a:pPr>
                  <a:defRPr b="0" i="0" strike="noStrike" sz="2800" u="none">
                    <a:solidFill>
                      <a:srgbClr val="000000"/>
                    </a:solidFill>
                    <a:latin typeface="Helvetica Light"/>
                  </a:defRPr>
                </a:pPr>
                <a:r>
                  <a:rPr b="0" i="0" strike="noStrike" sz="2800" u="none">
                    <a:solidFill>
                      <a:srgbClr val="000000"/>
                    </a:solidFill>
                    <a:latin typeface="Helvetica Light"/>
                  </a:rPr>
                  <a:t>read counts</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984e2681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1984e26815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kallisto is useful for single cell data </a:t>
            </a:r>
            <a:endParaRPr/>
          </a:p>
        </p:txBody>
      </p:sp>
      <p:sp>
        <p:nvSpPr>
          <p:cNvPr id="152" name="Google Shape;15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1984e26815_0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21984e26815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1984e26815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1984e26815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984e26815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1984e26815_0_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b87e592d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b87e592db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we get from ect counts to tpm?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when we talk about length we mean effective length</a:t>
            </a:r>
            <a:endParaRPr/>
          </a:p>
        </p:txBody>
      </p:sp>
      <p:sp>
        <p:nvSpPr>
          <p:cNvPr id="206" name="Google Shape;20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RNAseq is not quantitative, its a relative measure</a:t>
            </a:r>
            <a:endParaRPr/>
          </a:p>
          <a:p>
            <a:pPr indent="0" lvl="0" marL="0" rtl="0" algn="l">
              <a:spcBef>
                <a:spcPts val="0"/>
              </a:spcBef>
              <a:spcAft>
                <a:spcPts val="0"/>
              </a:spcAft>
              <a:buNone/>
            </a:pPr>
            <a:r>
              <a:rPr lang="en-US"/>
              <a:t>pin this concept or </a:t>
            </a:r>
            <a:r>
              <a:rPr b="1" lang="en-US"/>
              <a:t>relative expression</a:t>
            </a:r>
            <a:endParaRPr b="1"/>
          </a:p>
          <a:p>
            <a:pPr indent="0" lvl="0" marL="0" rtl="0" algn="l">
              <a:spcBef>
                <a:spcPts val="0"/>
              </a:spcBef>
              <a:spcAft>
                <a:spcPts val="0"/>
              </a:spcAft>
              <a:buNone/>
            </a:pPr>
            <a:r>
              <a:t/>
            </a:r>
            <a:endParaRPr b="1"/>
          </a:p>
        </p:txBody>
      </p:sp>
      <p:sp>
        <p:nvSpPr>
          <p:cNvPr id="246" name="Google Shape;24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thats the basis for best unit for reflecting the relative expression </a:t>
            </a:r>
            <a:endParaRPr/>
          </a:p>
        </p:txBody>
      </p:sp>
      <p:sp>
        <p:nvSpPr>
          <p:cNvPr id="252" name="Google Shape;25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1984e26815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1984e26815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it mean to normalize data?</a:t>
            </a:r>
            <a:endParaRPr/>
          </a:p>
          <a:p>
            <a:pPr indent="0" lvl="0" marL="0" rtl="0" algn="l">
              <a:spcBef>
                <a:spcPts val="0"/>
              </a:spcBef>
              <a:spcAft>
                <a:spcPts val="0"/>
              </a:spcAft>
              <a:buNone/>
            </a:pPr>
            <a:r>
              <a:rPr lang="en-US"/>
              <a:t>in practice not always improve</a:t>
            </a:r>
            <a:endParaRPr/>
          </a:p>
        </p:txBody>
      </p:sp>
      <p:sp>
        <p:nvSpPr>
          <p:cNvPr id="257" name="Google Shape;25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lang="en-US" sz="1200">
                <a:solidFill>
                  <a:srgbClr val="D1D5DB"/>
                </a:solidFill>
                <a:highlight>
                  <a:srgbClr val="444654"/>
                </a:highlight>
                <a:latin typeface="Roboto"/>
                <a:ea typeface="Roboto"/>
                <a:cs typeface="Roboto"/>
                <a:sym typeface="Roboto"/>
              </a:rPr>
              <a:t>FITC (fluorescein isothiocyanate) is a green fluorescent dye that is excited by blue light and emits green-yellow fluorescence. FITC is often used to label markers such as CD8, CD4, and CD45 on cells.</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D1D5DB"/>
                </a:solidFill>
                <a:highlight>
                  <a:srgbClr val="444654"/>
                </a:highlight>
                <a:latin typeface="Roboto"/>
                <a:ea typeface="Roboto"/>
                <a:cs typeface="Roboto"/>
                <a:sym typeface="Roboto"/>
              </a:rPr>
              <a:t>PE (phycoerythrin) is a red-orange fluorescent dye that is excited by green-yellow light and emits orange-red fluorescence. PE is often used to label markers such as CD3, CD4, and CD25 on cells.</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t/>
            </a:r>
            <a:endParaRPr/>
          </a:p>
        </p:txBody>
      </p:sp>
      <p:sp>
        <p:nvSpPr>
          <p:cNvPr id="262" name="Google Shape;26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simple numbers to show what happens to data when we tweak it</a:t>
            </a:r>
            <a:endParaRPr/>
          </a:p>
          <a:p>
            <a:pPr indent="0" lvl="0" marL="0" rtl="0" algn="l">
              <a:spcBef>
                <a:spcPts val="0"/>
              </a:spcBef>
              <a:spcAft>
                <a:spcPts val="0"/>
              </a:spcAft>
              <a:buClr>
                <a:schemeClr val="dk1"/>
              </a:buClr>
              <a:buSzPts val="1100"/>
              <a:buFont typeface="Arial"/>
              <a:buNone/>
            </a:pPr>
            <a:r>
              <a:rPr lang="en-US">
                <a:solidFill>
                  <a:schemeClr val="dk1"/>
                </a:solidFill>
              </a:rPr>
              <a:t>formula and meaning of variance</a:t>
            </a:r>
            <a:endParaRPr/>
          </a:p>
          <a:p>
            <a:pPr indent="0" lvl="0" marL="0" rtl="0" algn="l">
              <a:spcBef>
                <a:spcPts val="0"/>
              </a:spcBef>
              <a:spcAft>
                <a:spcPts val="0"/>
              </a:spcAft>
              <a:buNone/>
            </a:pPr>
            <a:r>
              <a:rPr lang="en-US"/>
              <a:t>formula and meaning of standard deviation?</a:t>
            </a:r>
            <a:endParaRPr/>
          </a:p>
          <a:p>
            <a:pPr indent="0" lvl="0" marL="0" rtl="0" algn="l">
              <a:spcBef>
                <a:spcPts val="0"/>
              </a:spcBef>
              <a:spcAft>
                <a:spcPts val="0"/>
              </a:spcAft>
              <a:buClr>
                <a:schemeClr val="dk1"/>
              </a:buClr>
              <a:buSzPts val="1100"/>
              <a:buFont typeface="Arial"/>
              <a:buNone/>
            </a:pPr>
            <a:r>
              <a:rPr lang="en-US">
                <a:solidFill>
                  <a:schemeClr val="dk1"/>
                </a:solidFill>
              </a:rPr>
              <a:t>formula and meaning of coefficient of variation</a:t>
            </a:r>
            <a:endParaRPr/>
          </a:p>
          <a:p>
            <a:pPr indent="0" lvl="0" marL="0" rtl="0" algn="ctr">
              <a:lnSpc>
                <a:spcPct val="100000"/>
              </a:lnSpc>
              <a:spcBef>
                <a:spcPts val="0"/>
              </a:spcBef>
              <a:spcAft>
                <a:spcPts val="0"/>
              </a:spcAft>
              <a:buClr>
                <a:schemeClr val="dk1"/>
              </a:buClr>
              <a:buSzPts val="5000"/>
              <a:buFont typeface="Helvetica Neue"/>
              <a:buNone/>
            </a:pPr>
            <a:r>
              <a:rPr b="1" lang="en-US" sz="3400">
                <a:solidFill>
                  <a:schemeClr val="dk1"/>
                </a:solidFill>
              </a:rPr>
              <a:t>Hetero sce das ticity</a:t>
            </a:r>
            <a:endParaRPr sz="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68" name="Google Shape;26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fix one problem and create another</a:t>
            </a:r>
            <a:endParaRPr/>
          </a:p>
        </p:txBody>
      </p:sp>
      <p:sp>
        <p:nvSpPr>
          <p:cNvPr id="284" name="Google Shape;28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each sample is barcoded, indexed</a:t>
            </a:r>
            <a:endParaRPr/>
          </a:p>
        </p:txBody>
      </p:sp>
      <p:sp>
        <p:nvSpPr>
          <p:cNvPr id="300" name="Google Shape;30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use gene and transcript </a:t>
            </a:r>
            <a:r>
              <a:rPr lang="en-US"/>
              <a:t>interchangeably</a:t>
            </a:r>
            <a:endParaRPr/>
          </a:p>
        </p:txBody>
      </p:sp>
      <p:sp>
        <p:nvSpPr>
          <p:cNvPr id="480" name="Google Shape;48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rpkm - reads per kilobase per </a:t>
            </a:r>
            <a:r>
              <a:rPr lang="en-US"/>
              <a:t>million</a:t>
            </a:r>
            <a:r>
              <a:rPr lang="en-US"/>
              <a:t> reads</a:t>
            </a:r>
            <a:endParaRPr/>
          </a:p>
          <a:p>
            <a:pPr indent="0" lvl="0" marL="0" rtl="0" algn="l">
              <a:spcBef>
                <a:spcPts val="0"/>
              </a:spcBef>
              <a:spcAft>
                <a:spcPts val="0"/>
              </a:spcAft>
              <a:buNone/>
            </a:pPr>
            <a:r>
              <a:rPr lang="en-US"/>
              <a:t>fpkm - fragments (for paired end data) </a:t>
            </a:r>
            <a:endParaRPr/>
          </a:p>
          <a:p>
            <a:pPr indent="0" lvl="0" marL="0" rtl="0" algn="l">
              <a:spcBef>
                <a:spcPts val="0"/>
              </a:spcBef>
              <a:spcAft>
                <a:spcPts val="0"/>
              </a:spcAft>
              <a:buNone/>
            </a:pPr>
            <a:r>
              <a:rPr lang="en-US"/>
              <a:t>not normalization really, adjusting for length and depth of sequencing</a:t>
            </a:r>
            <a:endParaRPr/>
          </a:p>
        </p:txBody>
      </p:sp>
      <p:sp>
        <p:nvSpPr>
          <p:cNvPr id="607" name="Google Shape;60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984e26815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1984e26815_0_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1b87e592db_0_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g21b87e592db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1b87e592db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g21b87e592db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1b87e592db_0_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g21b87e592db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 name="Google Shape;90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1a48395fbf_0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g21a48395fbf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1b87e592db_0_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g21b87e592db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984e26815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984e26815_0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1b87e592db_0_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g21b87e592db_0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1b87e592db_0_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g21b87e592db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further steps are needed before we start to compare between samples</a:t>
            </a:r>
            <a:endParaRPr/>
          </a:p>
        </p:txBody>
      </p:sp>
      <p:sp>
        <p:nvSpPr>
          <p:cNvPr id="1016" name="Google Shape;101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4" name="Google Shape;102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when will these assumptions not true?</a:t>
            </a:r>
            <a:endParaRPr/>
          </a:p>
          <a:p>
            <a:pPr indent="0" lvl="0" marL="0" rtl="0" algn="l">
              <a:spcBef>
                <a:spcPts val="0"/>
              </a:spcBef>
              <a:spcAft>
                <a:spcPts val="0"/>
              </a:spcAft>
              <a:buNone/>
            </a:pPr>
            <a:r>
              <a:rPr lang="en-US"/>
              <a:t>tools for normalization have their limitations</a:t>
            </a:r>
            <a:endParaRPr/>
          </a:p>
        </p:txBody>
      </p:sp>
      <p:sp>
        <p:nvSpPr>
          <p:cNvPr id="1117" name="Google Shape;1117;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start with R</a:t>
            </a:r>
            <a:endParaRPr/>
          </a:p>
        </p:txBody>
      </p:sp>
      <p:sp>
        <p:nvSpPr>
          <p:cNvPr id="1124" name="Google Shape;112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point at data folders with kallisto output</a:t>
            </a:r>
            <a:endParaRPr/>
          </a:p>
        </p:txBody>
      </p:sp>
      <p:sp>
        <p:nvSpPr>
          <p:cNvPr id="114" name="Google Shape;11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9" name="Google Shape;1129;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Concept of an RStudio Project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0" name="Google Shape;1140;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Concept of an RStudio Project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1" name="Google Shape;115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 name="Google Shape;116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things that we didnt explore in kallisto, e.g. generation of BAM files</a:t>
            </a:r>
            <a:endParaRPr/>
          </a:p>
        </p:txBody>
      </p:sp>
      <p:sp>
        <p:nvSpPr>
          <p:cNvPr id="123" name="Google Shape;12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genome browser tracks - piled up reads</a:t>
            </a:r>
            <a:endParaRPr/>
          </a:p>
        </p:txBody>
      </p:sp>
      <p:sp>
        <p:nvSpPr>
          <p:cNvPr id="132" name="Google Shape;13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kallisto are particularly good for long noncoding RNAs</a:t>
            </a:r>
            <a:endParaRPr/>
          </a:p>
          <a:p>
            <a:pPr indent="0" lvl="0" marL="0" rtl="0" algn="l">
              <a:spcBef>
                <a:spcPts val="0"/>
              </a:spcBef>
              <a:spcAft>
                <a:spcPts val="0"/>
              </a:spcAft>
              <a:buNone/>
            </a:pPr>
            <a:r>
              <a:t/>
            </a:r>
            <a:endParaRPr/>
          </a:p>
        </p:txBody>
      </p:sp>
      <p:sp>
        <p:nvSpPr>
          <p:cNvPr id="138" name="Google Shape;13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9" name="Shape 9"/>
        <p:cNvGrpSpPr/>
        <p:nvPr/>
      </p:nvGrpSpPr>
      <p:grpSpPr>
        <a:xfrm>
          <a:off x="0" y="0"/>
          <a:ext cx="0" cy="0"/>
          <a:chOff x="0" y="0"/>
          <a:chExt cx="0" cy="0"/>
        </a:xfrm>
      </p:grpSpPr>
      <p:sp>
        <p:nvSpPr>
          <p:cNvPr id="10" name="Google Shape;10;p47"/>
          <p:cNvSpPr txBox="1"/>
          <p:nvPr>
            <p:ph type="title"/>
          </p:nvPr>
        </p:nvSpPr>
        <p:spPr>
          <a:xfrm>
            <a:off x="4387453" y="625078"/>
            <a:ext cx="15609094" cy="3036094"/>
          </a:xfrm>
          <a:prstGeom prst="rect">
            <a:avLst/>
          </a:prstGeom>
          <a:noFill/>
          <a:ln>
            <a:noFill/>
          </a:ln>
        </p:spPr>
        <p:txBody>
          <a:bodyPr anchorCtr="0" anchor="ctr" bIns="71425" lIns="71425" spcFirstLastPara="1" rIns="71425" wrap="square" tIns="71425">
            <a:normAutofit/>
          </a:bodyPr>
          <a:lstStyle>
            <a:lvl1pPr lvl="0" algn="ctr">
              <a:lnSpc>
                <a:spcPct val="100000"/>
              </a:lnSpc>
              <a:spcBef>
                <a:spcPts val="0"/>
              </a:spcBef>
              <a:spcAft>
                <a:spcPts val="0"/>
              </a:spcAft>
              <a:buClr>
                <a:srgbClr val="000000"/>
              </a:buClr>
              <a:buSzPts val="11200"/>
              <a:buFont typeface="Helvetica Neue Light"/>
              <a:buNone/>
              <a:defRPr b="0" sz="11200">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1" name="Google Shape;11;p47"/>
          <p:cNvSpPr txBox="1"/>
          <p:nvPr>
            <p:ph idx="1" type="body"/>
          </p:nvPr>
        </p:nvSpPr>
        <p:spPr>
          <a:xfrm>
            <a:off x="4387453" y="3661171"/>
            <a:ext cx="15609094" cy="8840392"/>
          </a:xfrm>
          <a:prstGeom prst="rect">
            <a:avLst/>
          </a:prstGeom>
          <a:noFill/>
          <a:ln>
            <a:noFill/>
          </a:ln>
        </p:spPr>
        <p:txBody>
          <a:bodyPr anchorCtr="0" anchor="ctr" bIns="71425" lIns="71425" spcFirstLastPara="1" rIns="71425" wrap="square" tIns="71425">
            <a:normAutofit/>
          </a:bodyPr>
          <a:lstStyle>
            <a:lvl1pPr indent="-466725" lvl="0" marL="4572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1pPr>
            <a:lvl2pPr indent="-466725" lvl="1" marL="9144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2pPr>
            <a:lvl3pPr indent="-466725" lvl="2" marL="13716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3pPr>
            <a:lvl4pPr indent="-466725" lvl="3" marL="18288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4pPr>
            <a:lvl5pPr indent="-466725" lvl="4" marL="22860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2" name="Google Shape;12;p47"/>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800">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47" name="Shape 47"/>
        <p:cNvGrpSpPr/>
        <p:nvPr/>
      </p:nvGrpSpPr>
      <p:grpSpPr>
        <a:xfrm>
          <a:off x="0" y="0"/>
          <a:ext cx="0" cy="0"/>
          <a:chOff x="0" y="0"/>
          <a:chExt cx="0" cy="0"/>
        </a:xfrm>
      </p:grpSpPr>
      <p:sp>
        <p:nvSpPr>
          <p:cNvPr id="48" name="Google Shape;48;p56"/>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9" name="Google Shape;49;p56"/>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0" name="Google Shape;50;p56"/>
          <p:cNvSpPr/>
          <p:nvPr>
            <p:ph idx="3" type="pic"/>
          </p:nvPr>
        </p:nvSpPr>
        <p:spPr>
          <a:xfrm>
            <a:off x="12192000" y="-407266"/>
            <a:ext cx="10916874" cy="14555832"/>
          </a:xfrm>
          <a:prstGeom prst="rect">
            <a:avLst/>
          </a:prstGeom>
          <a:noFill/>
          <a:ln>
            <a:noFill/>
          </a:ln>
        </p:spPr>
      </p:sp>
      <p:sp>
        <p:nvSpPr>
          <p:cNvPr id="51" name="Google Shape;51;p56"/>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2" name="Google Shape;52;p5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53" name="Shape 53"/>
        <p:cNvGrpSpPr/>
        <p:nvPr/>
      </p:nvGrpSpPr>
      <p:grpSpPr>
        <a:xfrm>
          <a:off x="0" y="0"/>
          <a:ext cx="0" cy="0"/>
          <a:chOff x="0" y="0"/>
          <a:chExt cx="0" cy="0"/>
        </a:xfrm>
      </p:grpSpPr>
      <p:sp>
        <p:nvSpPr>
          <p:cNvPr id="54" name="Google Shape;54;p57"/>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5" name="Google Shape;55;p57"/>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58"/>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8" name="Google Shape;58;p58"/>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9" name="Google Shape;59;p5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0" name="Shape 60"/>
        <p:cNvGrpSpPr/>
        <p:nvPr/>
      </p:nvGrpSpPr>
      <p:grpSpPr>
        <a:xfrm>
          <a:off x="0" y="0"/>
          <a:ext cx="0" cy="0"/>
          <a:chOff x="0" y="0"/>
          <a:chExt cx="0" cy="0"/>
        </a:xfrm>
      </p:grpSpPr>
      <p:sp>
        <p:nvSpPr>
          <p:cNvPr id="61" name="Google Shape;61;p59"/>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62" name="Google Shape;62;p59"/>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3" name="Google Shape;63;p59"/>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000000"/>
              </a:buClr>
              <a:buSzPts val="5500"/>
              <a:buFont typeface="Helvetica Neue"/>
              <a:buNone/>
              <a:defRPr sz="5500"/>
            </a:lvl1pPr>
            <a:lvl2pPr indent="-228600" lvl="1" marL="914400" algn="l">
              <a:lnSpc>
                <a:spcPct val="100000"/>
              </a:lnSpc>
              <a:spcBef>
                <a:spcPts val="1800"/>
              </a:spcBef>
              <a:spcAft>
                <a:spcPts val="0"/>
              </a:spcAft>
              <a:buClr>
                <a:srgbClr val="000000"/>
              </a:buClr>
              <a:buSzPts val="5500"/>
              <a:buFont typeface="Helvetica Neue"/>
              <a:buNone/>
              <a:defRPr sz="5500"/>
            </a:lvl2pPr>
            <a:lvl3pPr indent="-228600" lvl="2" marL="1371600" algn="l">
              <a:lnSpc>
                <a:spcPct val="100000"/>
              </a:lnSpc>
              <a:spcBef>
                <a:spcPts val="1800"/>
              </a:spcBef>
              <a:spcAft>
                <a:spcPts val="0"/>
              </a:spcAft>
              <a:buClr>
                <a:srgbClr val="000000"/>
              </a:buClr>
              <a:buSzPts val="5500"/>
              <a:buFont typeface="Helvetica Neue"/>
              <a:buNone/>
              <a:defRPr sz="5500"/>
            </a:lvl3pPr>
            <a:lvl4pPr indent="-228600" lvl="3" marL="1828800" algn="l">
              <a:lnSpc>
                <a:spcPct val="100000"/>
              </a:lnSpc>
              <a:spcBef>
                <a:spcPts val="1800"/>
              </a:spcBef>
              <a:spcAft>
                <a:spcPts val="0"/>
              </a:spcAft>
              <a:buClr>
                <a:srgbClr val="000000"/>
              </a:buClr>
              <a:buSzPts val="5500"/>
              <a:buFont typeface="Helvetica Neue"/>
              <a:buNone/>
              <a:defRPr sz="5500"/>
            </a:lvl4pPr>
            <a:lvl5pPr indent="-228600" lvl="4" marL="228600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4" name="Google Shape;64;p5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65" name="Shape 65"/>
        <p:cNvGrpSpPr/>
        <p:nvPr/>
      </p:nvGrpSpPr>
      <p:grpSpPr>
        <a:xfrm>
          <a:off x="0" y="0"/>
          <a:ext cx="0" cy="0"/>
          <a:chOff x="0" y="0"/>
          <a:chExt cx="0" cy="0"/>
        </a:xfrm>
      </p:grpSpPr>
      <p:sp>
        <p:nvSpPr>
          <p:cNvPr id="66" name="Google Shape;66;p60"/>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7" name="Google Shape;67;p6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68" name="Shape 68"/>
        <p:cNvGrpSpPr/>
        <p:nvPr/>
      </p:nvGrpSpPr>
      <p:grpSpPr>
        <a:xfrm>
          <a:off x="0" y="0"/>
          <a:ext cx="0" cy="0"/>
          <a:chOff x="0" y="0"/>
          <a:chExt cx="0" cy="0"/>
        </a:xfrm>
      </p:grpSpPr>
      <p:sp>
        <p:nvSpPr>
          <p:cNvPr id="69" name="Google Shape;69;p61"/>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5000"/>
              <a:buFont typeface="Helvetica Neue"/>
              <a:buNone/>
              <a:defRPr b="1" sz="25000"/>
            </a:lvl1pPr>
            <a:lvl2pPr indent="-228600" lvl="1" marL="914400" algn="ctr">
              <a:lnSpc>
                <a:spcPct val="80000"/>
              </a:lnSpc>
              <a:spcBef>
                <a:spcPts val="0"/>
              </a:spcBef>
              <a:spcAft>
                <a:spcPts val="0"/>
              </a:spcAft>
              <a:buClr>
                <a:srgbClr val="000000"/>
              </a:buClr>
              <a:buSzPts val="25000"/>
              <a:buFont typeface="Helvetica Neue"/>
              <a:buNone/>
              <a:defRPr b="1" sz="25000"/>
            </a:lvl2pPr>
            <a:lvl3pPr indent="-228600" lvl="2" marL="1371600" algn="ctr">
              <a:lnSpc>
                <a:spcPct val="80000"/>
              </a:lnSpc>
              <a:spcBef>
                <a:spcPts val="0"/>
              </a:spcBef>
              <a:spcAft>
                <a:spcPts val="0"/>
              </a:spcAft>
              <a:buClr>
                <a:srgbClr val="000000"/>
              </a:buClr>
              <a:buSzPts val="25000"/>
              <a:buFont typeface="Helvetica Neue"/>
              <a:buNone/>
              <a:defRPr b="1" sz="25000"/>
            </a:lvl3pPr>
            <a:lvl4pPr indent="-228600" lvl="3" marL="1828800" algn="ctr">
              <a:lnSpc>
                <a:spcPct val="80000"/>
              </a:lnSpc>
              <a:spcBef>
                <a:spcPts val="0"/>
              </a:spcBef>
              <a:spcAft>
                <a:spcPts val="0"/>
              </a:spcAft>
              <a:buClr>
                <a:srgbClr val="000000"/>
              </a:buClr>
              <a:buSzPts val="25000"/>
              <a:buFont typeface="Helvetica Neue"/>
              <a:buNone/>
              <a:defRPr b="1" sz="25000"/>
            </a:lvl4pPr>
            <a:lvl5pPr indent="-228600" lvl="4" marL="228600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0" name="Google Shape;70;p61"/>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1" name="Google Shape;71;p6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72" name="Shape 72"/>
        <p:cNvGrpSpPr/>
        <p:nvPr/>
      </p:nvGrpSpPr>
      <p:grpSpPr>
        <a:xfrm>
          <a:off x="0" y="0"/>
          <a:ext cx="0" cy="0"/>
          <a:chOff x="0" y="0"/>
          <a:chExt cx="0" cy="0"/>
        </a:xfrm>
      </p:grpSpPr>
      <p:sp>
        <p:nvSpPr>
          <p:cNvPr id="73" name="Google Shape;73;p62"/>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4" name="Google Shape;74;p62"/>
          <p:cNvSpPr txBox="1"/>
          <p:nvPr>
            <p:ph idx="2" type="body"/>
          </p:nvPr>
        </p:nvSpPr>
        <p:spPr>
          <a:xfrm>
            <a:off x="1753923" y="4939860"/>
            <a:ext cx="20876154" cy="383628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5" name="Google Shape;75;p6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76" name="Shape 76"/>
        <p:cNvGrpSpPr/>
        <p:nvPr/>
      </p:nvGrpSpPr>
      <p:grpSpPr>
        <a:xfrm>
          <a:off x="0" y="0"/>
          <a:ext cx="0" cy="0"/>
          <a:chOff x="0" y="0"/>
          <a:chExt cx="0" cy="0"/>
        </a:xfrm>
      </p:grpSpPr>
      <p:sp>
        <p:nvSpPr>
          <p:cNvPr id="77" name="Google Shape;77;p63"/>
          <p:cNvSpPr/>
          <p:nvPr>
            <p:ph idx="2" type="pic"/>
          </p:nvPr>
        </p:nvSpPr>
        <p:spPr>
          <a:xfrm>
            <a:off x="15760700" y="1016000"/>
            <a:ext cx="7439099" cy="5949678"/>
          </a:xfrm>
          <a:prstGeom prst="rect">
            <a:avLst/>
          </a:prstGeom>
          <a:noFill/>
          <a:ln>
            <a:noFill/>
          </a:ln>
        </p:spPr>
      </p:sp>
      <p:sp>
        <p:nvSpPr>
          <p:cNvPr id="78" name="Google Shape;78;p63"/>
          <p:cNvSpPr/>
          <p:nvPr>
            <p:ph idx="3" type="pic"/>
          </p:nvPr>
        </p:nvSpPr>
        <p:spPr>
          <a:xfrm>
            <a:off x="13500100" y="3978275"/>
            <a:ext cx="10439400" cy="12150181"/>
          </a:xfrm>
          <a:prstGeom prst="rect">
            <a:avLst/>
          </a:prstGeom>
          <a:noFill/>
          <a:ln>
            <a:noFill/>
          </a:ln>
        </p:spPr>
      </p:sp>
      <p:sp>
        <p:nvSpPr>
          <p:cNvPr id="79" name="Google Shape;79;p63"/>
          <p:cNvSpPr/>
          <p:nvPr>
            <p:ph idx="4" type="pic"/>
          </p:nvPr>
        </p:nvSpPr>
        <p:spPr>
          <a:xfrm>
            <a:off x="-139700" y="495300"/>
            <a:ext cx="16611600" cy="12458700"/>
          </a:xfrm>
          <a:prstGeom prst="rect">
            <a:avLst/>
          </a:prstGeom>
          <a:noFill/>
          <a:ln>
            <a:noFill/>
          </a:ln>
        </p:spPr>
      </p:sp>
      <p:sp>
        <p:nvSpPr>
          <p:cNvPr id="80" name="Google Shape;80;p6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81" name="Shape 81"/>
        <p:cNvGrpSpPr/>
        <p:nvPr/>
      </p:nvGrpSpPr>
      <p:grpSpPr>
        <a:xfrm>
          <a:off x="0" y="0"/>
          <a:ext cx="0" cy="0"/>
          <a:chOff x="0" y="0"/>
          <a:chExt cx="0" cy="0"/>
        </a:xfrm>
      </p:grpSpPr>
      <p:sp>
        <p:nvSpPr>
          <p:cNvPr id="82" name="Google Shape;82;p64"/>
          <p:cNvSpPr/>
          <p:nvPr>
            <p:ph idx="2" type="pic"/>
          </p:nvPr>
        </p:nvSpPr>
        <p:spPr>
          <a:xfrm>
            <a:off x="-1333500" y="-5524500"/>
            <a:ext cx="27051000" cy="21640800"/>
          </a:xfrm>
          <a:prstGeom prst="rect">
            <a:avLst/>
          </a:prstGeom>
          <a:noFill/>
          <a:ln>
            <a:noFill/>
          </a:ln>
        </p:spPr>
      </p:sp>
      <p:sp>
        <p:nvSpPr>
          <p:cNvPr id="83" name="Google Shape;83;p6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 name="Shape 13"/>
        <p:cNvGrpSpPr/>
        <p:nvPr/>
      </p:nvGrpSpPr>
      <p:grpSpPr>
        <a:xfrm>
          <a:off x="0" y="0"/>
          <a:ext cx="0" cy="0"/>
          <a:chOff x="0" y="0"/>
          <a:chExt cx="0" cy="0"/>
        </a:xfrm>
      </p:grpSpPr>
      <p:sp>
        <p:nvSpPr>
          <p:cNvPr id="14" name="Google Shape;14;p4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5" name="Shape 15"/>
        <p:cNvGrpSpPr/>
        <p:nvPr/>
      </p:nvGrpSpPr>
      <p:grpSpPr>
        <a:xfrm>
          <a:off x="0" y="0"/>
          <a:ext cx="0" cy="0"/>
          <a:chOff x="0" y="0"/>
          <a:chExt cx="0" cy="0"/>
        </a:xfrm>
      </p:grpSpPr>
      <p:sp>
        <p:nvSpPr>
          <p:cNvPr id="16" name="Google Shape;16;p49"/>
          <p:cNvSpPr txBox="1"/>
          <p:nvPr>
            <p:ph type="title"/>
          </p:nvPr>
        </p:nvSpPr>
        <p:spPr>
          <a:xfrm>
            <a:off x="4387453" y="625078"/>
            <a:ext cx="15609094" cy="3036094"/>
          </a:xfrm>
          <a:prstGeom prst="rect">
            <a:avLst/>
          </a:prstGeom>
          <a:noFill/>
          <a:ln>
            <a:noFill/>
          </a:ln>
        </p:spPr>
        <p:txBody>
          <a:bodyPr anchorCtr="0" anchor="ctr" bIns="71425" lIns="71425" spcFirstLastPara="1" rIns="71425" wrap="square" tIns="71425">
            <a:normAutofit/>
          </a:bodyPr>
          <a:lstStyle>
            <a:lvl1pPr lvl="0" algn="ctr">
              <a:lnSpc>
                <a:spcPct val="100000"/>
              </a:lnSpc>
              <a:spcBef>
                <a:spcPts val="0"/>
              </a:spcBef>
              <a:spcAft>
                <a:spcPts val="0"/>
              </a:spcAft>
              <a:buClr>
                <a:srgbClr val="000000"/>
              </a:buClr>
              <a:buSzPts val="11200"/>
              <a:buFont typeface="Helvetica Neue Light"/>
              <a:buNone/>
              <a:defRPr b="0" sz="11200">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7" name="Google Shape;17;p49"/>
          <p:cNvSpPr txBox="1"/>
          <p:nvPr>
            <p:ph idx="1" type="body"/>
          </p:nvPr>
        </p:nvSpPr>
        <p:spPr>
          <a:xfrm>
            <a:off x="4387453" y="3661171"/>
            <a:ext cx="15609094" cy="8840392"/>
          </a:xfrm>
          <a:prstGeom prst="rect">
            <a:avLst/>
          </a:prstGeom>
          <a:noFill/>
          <a:ln>
            <a:noFill/>
          </a:ln>
        </p:spPr>
        <p:txBody>
          <a:bodyPr anchorCtr="0" anchor="ctr" bIns="71425" lIns="71425" spcFirstLastPara="1" rIns="71425" wrap="square" tIns="71425">
            <a:normAutofit/>
          </a:bodyPr>
          <a:lstStyle>
            <a:lvl1pPr indent="-466725" lvl="0" marL="4572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1pPr>
            <a:lvl2pPr indent="-466725" lvl="1" marL="9144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2pPr>
            <a:lvl3pPr indent="-466725" lvl="2" marL="13716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3pPr>
            <a:lvl4pPr indent="-466725" lvl="3" marL="18288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4pPr>
            <a:lvl5pPr indent="-466725" lvl="4" marL="22860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8" name="Google Shape;18;p49"/>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800">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p:spTree>
      <p:nvGrpSpPr>
        <p:cNvPr id="19" name="Shape 19"/>
        <p:cNvGrpSpPr/>
        <p:nvPr/>
      </p:nvGrpSpPr>
      <p:grpSpPr>
        <a:xfrm>
          <a:off x="0" y="0"/>
          <a:ext cx="0" cy="0"/>
          <a:chOff x="0" y="0"/>
          <a:chExt cx="0" cy="0"/>
        </a:xfrm>
      </p:grpSpPr>
      <p:sp>
        <p:nvSpPr>
          <p:cNvPr id="20" name="Google Shape;20;p50"/>
          <p:cNvSpPr txBox="1"/>
          <p:nvPr>
            <p:ph type="title"/>
          </p:nvPr>
        </p:nvSpPr>
        <p:spPr>
          <a:xfrm>
            <a:off x="4833937" y="2303859"/>
            <a:ext cx="14716126" cy="4643438"/>
          </a:xfrm>
          <a:prstGeom prst="rect">
            <a:avLst/>
          </a:prstGeom>
          <a:noFill/>
          <a:ln>
            <a:noFill/>
          </a:ln>
        </p:spPr>
        <p:txBody>
          <a:bodyPr anchorCtr="0" anchor="b" bIns="71425" lIns="71425" spcFirstLastPara="1" rIns="71425" wrap="square" tIns="71425">
            <a:normAutofit/>
          </a:bodyPr>
          <a:lstStyle>
            <a:lvl1pPr lvl="0" algn="ctr">
              <a:lnSpc>
                <a:spcPct val="100000"/>
              </a:lnSpc>
              <a:spcBef>
                <a:spcPts val="0"/>
              </a:spcBef>
              <a:spcAft>
                <a:spcPts val="0"/>
              </a:spcAft>
              <a:buClr>
                <a:srgbClr val="000000"/>
              </a:buClr>
              <a:buSzPts val="11200"/>
              <a:buFont typeface="Helvetica Neue Light"/>
              <a:buNone/>
              <a:defRPr b="0" sz="11200">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1" name="Google Shape;21;p50"/>
          <p:cNvSpPr txBox="1"/>
          <p:nvPr>
            <p:ph idx="1" type="body"/>
          </p:nvPr>
        </p:nvSpPr>
        <p:spPr>
          <a:xfrm>
            <a:off x="4833937" y="7072312"/>
            <a:ext cx="14716126" cy="1589485"/>
          </a:xfrm>
          <a:prstGeom prst="rect">
            <a:avLst/>
          </a:prstGeom>
          <a:noFill/>
          <a:ln>
            <a:noFill/>
          </a:ln>
        </p:spPr>
        <p:txBody>
          <a:bodyPr anchorCtr="0" anchor="t" bIns="71425" lIns="71425" spcFirstLastPara="1" rIns="71425" wrap="square" tIns="71425">
            <a:normAutofit/>
          </a:bodyPr>
          <a:lstStyle>
            <a:lvl1pPr indent="-228600" lvl="0" marL="4572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1pPr>
            <a:lvl2pPr indent="-228600" lvl="1" marL="9144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2pPr>
            <a:lvl3pPr indent="-228600" lvl="2" marL="13716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3pPr>
            <a:lvl4pPr indent="-228600" lvl="3" marL="18288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4pPr>
            <a:lvl5pPr indent="-228600" lvl="4" marL="22860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2" name="Google Shape;22;p50"/>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800">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3" name="Shape 23"/>
        <p:cNvGrpSpPr/>
        <p:nvPr/>
      </p:nvGrpSpPr>
      <p:grpSpPr>
        <a:xfrm>
          <a:off x="0" y="0"/>
          <a:ext cx="0" cy="0"/>
          <a:chOff x="0" y="0"/>
          <a:chExt cx="0" cy="0"/>
        </a:xfrm>
      </p:grpSpPr>
      <p:sp>
        <p:nvSpPr>
          <p:cNvPr id="24" name="Google Shape;24;p51"/>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5" name="Google Shape;25;p51"/>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6" name="Google Shape;26;p51"/>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7" name="Google Shape;27;p5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28" name="Shape 28"/>
        <p:cNvGrpSpPr/>
        <p:nvPr/>
      </p:nvGrpSpPr>
      <p:grpSpPr>
        <a:xfrm>
          <a:off x="0" y="0"/>
          <a:ext cx="0" cy="0"/>
          <a:chOff x="0" y="0"/>
          <a:chExt cx="0" cy="0"/>
        </a:xfrm>
      </p:grpSpPr>
      <p:sp>
        <p:nvSpPr>
          <p:cNvPr id="29" name="Google Shape;29;p52"/>
          <p:cNvSpPr/>
          <p:nvPr>
            <p:ph idx="2" type="pic"/>
          </p:nvPr>
        </p:nvSpPr>
        <p:spPr>
          <a:xfrm>
            <a:off x="-1155700" y="-1295400"/>
            <a:ext cx="26746200" cy="16018933"/>
          </a:xfrm>
          <a:prstGeom prst="rect">
            <a:avLst/>
          </a:prstGeom>
          <a:noFill/>
          <a:ln>
            <a:noFill/>
          </a:ln>
        </p:spPr>
      </p:sp>
      <p:sp>
        <p:nvSpPr>
          <p:cNvPr id="30" name="Google Shape;30;p52"/>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1" name="Google Shape;31;p52"/>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2" name="Google Shape;32;p52"/>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3" name="Google Shape;33;p5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34" name="Shape 34"/>
        <p:cNvGrpSpPr/>
        <p:nvPr/>
      </p:nvGrpSpPr>
      <p:grpSpPr>
        <a:xfrm>
          <a:off x="0" y="0"/>
          <a:ext cx="0" cy="0"/>
          <a:chOff x="0" y="0"/>
          <a:chExt cx="0" cy="0"/>
        </a:xfrm>
      </p:grpSpPr>
      <p:sp>
        <p:nvSpPr>
          <p:cNvPr id="35" name="Google Shape;35;p53"/>
          <p:cNvSpPr/>
          <p:nvPr>
            <p:ph idx="2" type="pic"/>
          </p:nvPr>
        </p:nvSpPr>
        <p:spPr>
          <a:xfrm>
            <a:off x="10972800" y="-203200"/>
            <a:ext cx="12144837" cy="14135100"/>
          </a:xfrm>
          <a:prstGeom prst="rect">
            <a:avLst/>
          </a:prstGeom>
          <a:noFill/>
          <a:ln>
            <a:noFill/>
          </a:ln>
        </p:spPr>
      </p:sp>
      <p:sp>
        <p:nvSpPr>
          <p:cNvPr id="36" name="Google Shape;36;p53"/>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7" name="Google Shape;37;p53"/>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8" name="Google Shape;38;p53"/>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39" name="Shape 39"/>
        <p:cNvGrpSpPr/>
        <p:nvPr/>
      </p:nvGrpSpPr>
      <p:grpSpPr>
        <a:xfrm>
          <a:off x="0" y="0"/>
          <a:ext cx="0" cy="0"/>
          <a:chOff x="0" y="0"/>
          <a:chExt cx="0" cy="0"/>
        </a:xfrm>
      </p:grpSpPr>
      <p:sp>
        <p:nvSpPr>
          <p:cNvPr id="40" name="Google Shape;40;p5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1" name="Google Shape;41;p54"/>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2" name="Google Shape;42;p54"/>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3" name="Google Shape;43;p5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44" name="Shape 44"/>
        <p:cNvGrpSpPr/>
        <p:nvPr/>
      </p:nvGrpSpPr>
      <p:grpSpPr>
        <a:xfrm>
          <a:off x="0" y="0"/>
          <a:ext cx="0" cy="0"/>
          <a:chOff x="0" y="0"/>
          <a:chExt cx="0" cy="0"/>
        </a:xfrm>
      </p:grpSpPr>
      <p:sp>
        <p:nvSpPr>
          <p:cNvPr id="45" name="Google Shape;45;p55"/>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6" name="Google Shape;46;p5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7" name="Google Shape;7;p46"/>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 name="Google Shape;8;p4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0.jpg"/><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jpg"/><Relationship Id="rId4" Type="http://schemas.openxmlformats.org/officeDocument/2006/relationships/image" Target="../media/image24.jpg"/><Relationship Id="rId5"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jpg"/><Relationship Id="rId4" Type="http://schemas.openxmlformats.org/officeDocument/2006/relationships/chart" Target="../charts/chart1.xml"/><Relationship Id="rId5"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chart" Target="../charts/chart3.xml"/><Relationship Id="rId4" Type="http://schemas.openxmlformats.org/officeDocument/2006/relationships/chart" Target="../charts/chart4.xml"/><Relationship Id="rId5"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hyperlink" Target="https://doi.org/10.1093/bib/bbs04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doi.org/10.1186/gb-2010-11-3-r25"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doi.org/10.1186/gb-2010-11-3-r25" TargetMode="External"/><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25.png"/><Relationship Id="rId7"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25.png"/><Relationship Id="rId6" Type="http://schemas.openxmlformats.org/officeDocument/2006/relationships/hyperlink" Target="https://doi.org/10.1186/gb-2010-11-3-r25" TargetMode="External"/><Relationship Id="rId7" Type="http://schemas.openxmlformats.org/officeDocument/2006/relationships/image" Target="../media/image47.png"/><Relationship Id="rId8"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45.png"/><Relationship Id="rId5"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image" Target="../media/image45.png"/><Relationship Id="rId5"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2.png"/><Relationship Id="rId4" Type="http://schemas.openxmlformats.org/officeDocument/2006/relationships/hyperlink" Target="https://diytranscriptomics.com/data"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5.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s://doi.org/10.1093/gigascience/giz14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protocols.hostmicrobe.org/compute/kallist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1984e26815_0_0"/>
          <p:cNvSpPr txBox="1"/>
          <p:nvPr>
            <p:ph type="title"/>
          </p:nvPr>
        </p:nvSpPr>
        <p:spPr>
          <a:xfrm>
            <a:off x="12422900" y="625075"/>
            <a:ext cx="11763900" cy="3036000"/>
          </a:xfrm>
          <a:prstGeom prst="rect">
            <a:avLst/>
          </a:prstGeom>
        </p:spPr>
        <p:txBody>
          <a:bodyPr anchorCtr="0" anchor="ctr" bIns="71425" lIns="71425" spcFirstLastPara="1" rIns="71425" wrap="square" tIns="71425">
            <a:normAutofit fontScale="90000"/>
          </a:bodyPr>
          <a:lstStyle/>
          <a:p>
            <a:pPr indent="0" lvl="0" marL="0" rtl="0" algn="l">
              <a:spcBef>
                <a:spcPts val="0"/>
              </a:spcBef>
              <a:spcAft>
                <a:spcPts val="0"/>
              </a:spcAft>
              <a:buNone/>
            </a:pPr>
            <a:r>
              <a:rPr lang="en-US"/>
              <a:t>Transcriptomic Data Analysis</a:t>
            </a:r>
            <a:endParaRPr/>
          </a:p>
        </p:txBody>
      </p:sp>
      <p:sp>
        <p:nvSpPr>
          <p:cNvPr id="89" name="Google Shape;89;g21984e26815_0_0"/>
          <p:cNvSpPr txBox="1"/>
          <p:nvPr>
            <p:ph idx="1" type="body"/>
          </p:nvPr>
        </p:nvSpPr>
        <p:spPr>
          <a:xfrm>
            <a:off x="12422900" y="2960050"/>
            <a:ext cx="11215200" cy="5198100"/>
          </a:xfrm>
          <a:prstGeom prst="rect">
            <a:avLst/>
          </a:prstGeom>
        </p:spPr>
        <p:txBody>
          <a:bodyPr anchorCtr="0" anchor="ctr" bIns="71425" lIns="71425" spcFirstLastPara="1" rIns="71425" wrap="square" tIns="71425">
            <a:normAutofit/>
          </a:bodyPr>
          <a:lstStyle/>
          <a:p>
            <a:pPr indent="0" lvl="0" marL="0" rtl="0" algn="l">
              <a:spcBef>
                <a:spcPts val="5900"/>
              </a:spcBef>
              <a:spcAft>
                <a:spcPts val="0"/>
              </a:spcAft>
              <a:buNone/>
            </a:pPr>
            <a:r>
              <a:rPr lang="en-US" sz="6100"/>
              <a:t>Jędrzej Jakub Szymański</a:t>
            </a:r>
            <a:endParaRPr sz="6100"/>
          </a:p>
          <a:p>
            <a:pPr indent="0" lvl="0" marL="0" rtl="0" algn="l">
              <a:spcBef>
                <a:spcPts val="5900"/>
              </a:spcBef>
              <a:spcAft>
                <a:spcPts val="0"/>
              </a:spcAft>
              <a:buNone/>
            </a:pPr>
            <a:r>
              <a:rPr lang="en-US" sz="6100"/>
              <a:t>IPK Gatersleben &amp; FZJ Jülich</a:t>
            </a:r>
            <a:endParaRPr sz="6100"/>
          </a:p>
        </p:txBody>
      </p:sp>
      <p:pic>
        <p:nvPicPr>
          <p:cNvPr id="90" name="Google Shape;90;g21984e26815_0_0"/>
          <p:cNvPicPr preferRelativeResize="0"/>
          <p:nvPr/>
        </p:nvPicPr>
        <p:blipFill rotWithShape="1">
          <a:blip r:embed="rId3">
            <a:alphaModFix/>
          </a:blip>
          <a:srcRect b="0" l="8657" r="2453" t="0"/>
          <a:stretch/>
        </p:blipFill>
        <p:spPr>
          <a:xfrm>
            <a:off x="0" y="0"/>
            <a:ext cx="12192000" cy="13716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53" name="Shape 153"/>
        <p:cNvGrpSpPr/>
        <p:nvPr/>
      </p:nvGrpSpPr>
      <p:grpSpPr>
        <a:xfrm>
          <a:off x="0" y="0"/>
          <a:ext cx="0" cy="0"/>
          <a:chOff x="0" y="0"/>
          <a:chExt cx="0" cy="0"/>
        </a:xfrm>
      </p:grpSpPr>
      <p:sp>
        <p:nvSpPr>
          <p:cNvPr id="154" name="Google Shape;154;p12"/>
          <p:cNvSpPr txBox="1"/>
          <p:nvPr/>
        </p:nvSpPr>
        <p:spPr>
          <a:xfrm>
            <a:off x="5923049" y="396238"/>
            <a:ext cx="12537902" cy="1082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200"/>
              <a:buFont typeface="Helvetica Neue"/>
              <a:buNone/>
            </a:pPr>
            <a:r>
              <a:rPr b="1" i="0" lang="en-US" sz="6200" u="none" cap="none" strike="noStrike">
                <a:solidFill>
                  <a:srgbClr val="000000"/>
                </a:solidFill>
                <a:latin typeface="Helvetica Neue"/>
                <a:ea typeface="Helvetica Neue"/>
                <a:cs typeface="Helvetica Neue"/>
                <a:sym typeface="Helvetica Neue"/>
              </a:rPr>
              <a:t>Kallisto ‘bus tools’ for scRNAseq</a:t>
            </a:r>
            <a:endParaRPr/>
          </a:p>
        </p:txBody>
      </p:sp>
      <p:pic>
        <p:nvPicPr>
          <p:cNvPr descr="Screenshot 2020-04-22 22.41.16.png" id="155" name="Google Shape;155;p12"/>
          <p:cNvPicPr preferRelativeResize="0"/>
          <p:nvPr/>
        </p:nvPicPr>
        <p:blipFill rotWithShape="1">
          <a:blip r:embed="rId3">
            <a:alphaModFix/>
          </a:blip>
          <a:srcRect b="0" l="0" r="0" t="0"/>
          <a:stretch/>
        </p:blipFill>
        <p:spPr>
          <a:xfrm>
            <a:off x="660201" y="2369458"/>
            <a:ext cx="10040811" cy="6000417"/>
          </a:xfrm>
          <a:prstGeom prst="rect">
            <a:avLst/>
          </a:prstGeom>
          <a:noFill/>
          <a:ln>
            <a:noFill/>
          </a:ln>
          <a:effectLst>
            <a:outerShdw blurRad="711200" rotWithShape="0" dir="5400000" dist="6924">
              <a:srgbClr val="000000">
                <a:alpha val="70588"/>
              </a:srgbClr>
            </a:outerShdw>
          </a:effectLst>
        </p:spPr>
      </p:pic>
      <p:pic>
        <p:nvPicPr>
          <p:cNvPr descr="Oval Oval" id="156" name="Google Shape;156;p12"/>
          <p:cNvPicPr preferRelativeResize="0"/>
          <p:nvPr/>
        </p:nvPicPr>
        <p:blipFill rotWithShape="1">
          <a:blip r:embed="rId4">
            <a:alphaModFix/>
          </a:blip>
          <a:srcRect b="0" l="0" r="0" t="0"/>
          <a:stretch/>
        </p:blipFill>
        <p:spPr>
          <a:xfrm>
            <a:off x="1188179" y="5631567"/>
            <a:ext cx="1070376" cy="519729"/>
          </a:xfrm>
          <a:prstGeom prst="rect">
            <a:avLst/>
          </a:prstGeom>
          <a:noFill/>
          <a:ln>
            <a:noFill/>
          </a:ln>
        </p:spPr>
      </p:pic>
      <p:grpSp>
        <p:nvGrpSpPr>
          <p:cNvPr id="157" name="Google Shape;157;p12"/>
          <p:cNvGrpSpPr/>
          <p:nvPr/>
        </p:nvGrpSpPr>
        <p:grpSpPr>
          <a:xfrm>
            <a:off x="9446411" y="4820355"/>
            <a:ext cx="14175056" cy="7564903"/>
            <a:chOff x="0" y="0"/>
            <a:chExt cx="14175055" cy="7564902"/>
          </a:xfrm>
        </p:grpSpPr>
        <p:pic>
          <p:nvPicPr>
            <p:cNvPr descr="Screen Shot 2021-09-13 at 11.16.32 AM.png" id="158" name="Google Shape;158;p12"/>
            <p:cNvPicPr preferRelativeResize="0"/>
            <p:nvPr/>
          </p:nvPicPr>
          <p:blipFill rotWithShape="1">
            <a:blip r:embed="rId5">
              <a:alphaModFix/>
            </a:blip>
            <a:srcRect b="1464" l="0" r="0" t="0"/>
            <a:stretch/>
          </p:blipFill>
          <p:spPr>
            <a:xfrm>
              <a:off x="0" y="0"/>
              <a:ext cx="14175055" cy="7564902"/>
            </a:xfrm>
            <a:prstGeom prst="rect">
              <a:avLst/>
            </a:prstGeom>
            <a:noFill/>
            <a:ln>
              <a:noFill/>
            </a:ln>
            <a:effectLst>
              <a:outerShdw blurRad="330200" rotWithShape="0" dir="5400000" dist="25400">
                <a:srgbClr val="000000">
                  <a:alpha val="49803"/>
                </a:srgbClr>
              </a:outerShdw>
            </a:effectLst>
          </p:spPr>
        </p:pic>
        <p:pic>
          <p:nvPicPr>
            <p:cNvPr descr="Screen Shot 2021-09-13 at 11.16.37 AM.png" id="159" name="Google Shape;159;p12"/>
            <p:cNvPicPr preferRelativeResize="0"/>
            <p:nvPr/>
          </p:nvPicPr>
          <p:blipFill rotWithShape="1">
            <a:blip r:embed="rId6">
              <a:alphaModFix/>
            </a:blip>
            <a:srcRect b="0" l="0" r="0" t="0"/>
            <a:stretch/>
          </p:blipFill>
          <p:spPr>
            <a:xfrm>
              <a:off x="2646206" y="1761731"/>
              <a:ext cx="8028161" cy="58792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5F5F5"/>
        </a:solidFill>
      </p:bgPr>
    </p:bg>
    <p:spTree>
      <p:nvGrpSpPr>
        <p:cNvPr id="163" name="Shape 163"/>
        <p:cNvGrpSpPr/>
        <p:nvPr/>
      </p:nvGrpSpPr>
      <p:grpSpPr>
        <a:xfrm>
          <a:off x="0" y="0"/>
          <a:ext cx="0" cy="0"/>
          <a:chOff x="0" y="0"/>
          <a:chExt cx="0" cy="0"/>
        </a:xfrm>
      </p:grpSpPr>
      <p:sp>
        <p:nvSpPr>
          <p:cNvPr id="164" name="Google Shape;164;p13"/>
          <p:cNvSpPr txBox="1"/>
          <p:nvPr/>
        </p:nvSpPr>
        <p:spPr>
          <a:xfrm>
            <a:off x="5923049" y="396238"/>
            <a:ext cx="12537902" cy="1082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200"/>
              <a:buFont typeface="Helvetica Neue"/>
              <a:buNone/>
            </a:pPr>
            <a:r>
              <a:rPr b="1" i="0" lang="en-US" sz="6200" u="none" cap="none" strike="noStrike">
                <a:solidFill>
                  <a:srgbClr val="000000"/>
                </a:solidFill>
                <a:latin typeface="Helvetica Neue"/>
                <a:ea typeface="Helvetica Neue"/>
                <a:cs typeface="Helvetica Neue"/>
                <a:sym typeface="Helvetica Neue"/>
              </a:rPr>
              <a:t>Kallisto ‘bus tools’ for scRNAseq</a:t>
            </a:r>
            <a:endParaRPr/>
          </a:p>
        </p:txBody>
      </p:sp>
      <p:pic>
        <p:nvPicPr>
          <p:cNvPr descr="Screenshot 2020-04-22 22.41.16.png" id="165" name="Google Shape;165;p13"/>
          <p:cNvPicPr preferRelativeResize="0"/>
          <p:nvPr/>
        </p:nvPicPr>
        <p:blipFill rotWithShape="1">
          <a:blip r:embed="rId3">
            <a:alphaModFix/>
          </a:blip>
          <a:srcRect b="0" l="0" r="0" t="0"/>
          <a:stretch/>
        </p:blipFill>
        <p:spPr>
          <a:xfrm>
            <a:off x="660201" y="2369458"/>
            <a:ext cx="10040811" cy="6000417"/>
          </a:xfrm>
          <a:prstGeom prst="rect">
            <a:avLst/>
          </a:prstGeom>
          <a:noFill/>
          <a:ln>
            <a:noFill/>
          </a:ln>
          <a:effectLst>
            <a:outerShdw blurRad="711200" rotWithShape="0" dir="5400000" dist="6924">
              <a:srgbClr val="000000">
                <a:alpha val="70588"/>
              </a:srgbClr>
            </a:outerShdw>
          </a:effectLst>
        </p:spPr>
      </p:pic>
      <p:pic>
        <p:nvPicPr>
          <p:cNvPr descr="Oval Oval" id="166" name="Google Shape;166;p13"/>
          <p:cNvPicPr preferRelativeResize="0"/>
          <p:nvPr/>
        </p:nvPicPr>
        <p:blipFill rotWithShape="1">
          <a:blip r:embed="rId4">
            <a:alphaModFix/>
          </a:blip>
          <a:srcRect b="0" l="0" r="0" t="0"/>
          <a:stretch/>
        </p:blipFill>
        <p:spPr>
          <a:xfrm>
            <a:off x="1188179" y="5631567"/>
            <a:ext cx="1070376" cy="519729"/>
          </a:xfrm>
          <a:prstGeom prst="rect">
            <a:avLst/>
          </a:prstGeom>
          <a:noFill/>
          <a:ln>
            <a:noFill/>
          </a:ln>
        </p:spPr>
      </p:pic>
      <p:grpSp>
        <p:nvGrpSpPr>
          <p:cNvPr id="167" name="Google Shape;167;p13"/>
          <p:cNvGrpSpPr/>
          <p:nvPr/>
        </p:nvGrpSpPr>
        <p:grpSpPr>
          <a:xfrm>
            <a:off x="9026217" y="4902290"/>
            <a:ext cx="14672964" cy="8428247"/>
            <a:chOff x="0" y="0"/>
            <a:chExt cx="14672963" cy="8428245"/>
          </a:xfrm>
        </p:grpSpPr>
        <p:pic>
          <p:nvPicPr>
            <p:cNvPr descr="Screenshot 2020-04-22 22.32.45.png" id="168" name="Google Shape;168;p13"/>
            <p:cNvPicPr preferRelativeResize="0"/>
            <p:nvPr/>
          </p:nvPicPr>
          <p:blipFill rotWithShape="1">
            <a:blip r:embed="rId5">
              <a:alphaModFix/>
            </a:blip>
            <a:srcRect b="0" l="0" r="0" t="0"/>
            <a:stretch/>
          </p:blipFill>
          <p:spPr>
            <a:xfrm>
              <a:off x="15303" y="1331975"/>
              <a:ext cx="10657658" cy="7076391"/>
            </a:xfrm>
            <a:prstGeom prst="rect">
              <a:avLst/>
            </a:prstGeom>
            <a:noFill/>
            <a:ln>
              <a:noFill/>
            </a:ln>
          </p:spPr>
        </p:pic>
        <p:pic>
          <p:nvPicPr>
            <p:cNvPr descr="Screenshot 2020-04-22 22.32.51.png" id="169" name="Google Shape;169;p13"/>
            <p:cNvPicPr preferRelativeResize="0"/>
            <p:nvPr/>
          </p:nvPicPr>
          <p:blipFill rotWithShape="1">
            <a:blip r:embed="rId6">
              <a:alphaModFix/>
            </a:blip>
            <a:srcRect b="0" l="0" r="0" t="0"/>
            <a:stretch/>
          </p:blipFill>
          <p:spPr>
            <a:xfrm>
              <a:off x="0" y="0"/>
              <a:ext cx="4287736" cy="1407637"/>
            </a:xfrm>
            <a:prstGeom prst="rect">
              <a:avLst/>
            </a:prstGeom>
            <a:noFill/>
            <a:ln>
              <a:noFill/>
            </a:ln>
          </p:spPr>
        </p:pic>
        <p:pic>
          <p:nvPicPr>
            <p:cNvPr descr="Screenshot 2020-04-22 22.33.25.png" id="170" name="Google Shape;170;p13"/>
            <p:cNvPicPr preferRelativeResize="0"/>
            <p:nvPr/>
          </p:nvPicPr>
          <p:blipFill rotWithShape="1">
            <a:blip r:embed="rId7">
              <a:alphaModFix/>
            </a:blip>
            <a:srcRect b="0" l="0" r="0" t="0"/>
            <a:stretch/>
          </p:blipFill>
          <p:spPr>
            <a:xfrm>
              <a:off x="10635267" y="1336988"/>
              <a:ext cx="4037696" cy="2287411"/>
            </a:xfrm>
            <a:prstGeom prst="rect">
              <a:avLst/>
            </a:prstGeom>
            <a:noFill/>
            <a:ln>
              <a:noFill/>
            </a:ln>
          </p:spPr>
        </p:pic>
        <p:sp>
          <p:nvSpPr>
            <p:cNvPr id="171" name="Google Shape;171;p13"/>
            <p:cNvSpPr/>
            <p:nvPr/>
          </p:nvSpPr>
          <p:spPr>
            <a:xfrm>
              <a:off x="10654730" y="3597384"/>
              <a:ext cx="4012814" cy="4830861"/>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2" name="Google Shape;172;p13"/>
            <p:cNvSpPr/>
            <p:nvPr/>
          </p:nvSpPr>
          <p:spPr>
            <a:xfrm>
              <a:off x="4275121" y="8651"/>
              <a:ext cx="10394331" cy="1364195"/>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173" name="Google Shape;173;p13"/>
          <p:cNvSpPr txBox="1"/>
          <p:nvPr/>
        </p:nvSpPr>
        <p:spPr>
          <a:xfrm>
            <a:off x="2666482" y="7004294"/>
            <a:ext cx="16074336" cy="3173426"/>
          </a:xfrm>
          <a:prstGeom prst="rect">
            <a:avLst/>
          </a:prstGeom>
          <a:solidFill>
            <a:srgbClr val="FFFFFF"/>
          </a:solidFill>
          <a:ln>
            <a:noFill/>
          </a:ln>
          <a:effectLst>
            <a:outerShdw blurRad="838200" rotWithShape="0" dir="5400000" dist="25400">
              <a:srgbClr val="000000">
                <a:alpha val="49803"/>
              </a:srgbClr>
            </a:outerShdw>
          </a:effectLst>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00000"/>
                </a:solidFill>
                <a:latin typeface="Arial"/>
                <a:ea typeface="Arial"/>
                <a:cs typeface="Arial"/>
                <a:sym typeface="Arial"/>
              </a:rPr>
              <a:t>“Our scRNA-seq workflow is up to 51 times faster than CellRanger…[and] requires a small fixed amount of constant memory that is independent of the number of reads being pre-processed. It is therefore suitable for low-cost and environmentally conscious cloud computing”</a:t>
            </a:r>
            <a:endParaRPr/>
          </a:p>
        </p:txBody>
      </p:sp>
      <p:sp>
        <p:nvSpPr>
          <p:cNvPr id="174" name="Google Shape;174;p13"/>
          <p:cNvSpPr txBox="1"/>
          <p:nvPr/>
        </p:nvSpPr>
        <p:spPr>
          <a:xfrm>
            <a:off x="5935519" y="10856992"/>
            <a:ext cx="14672963" cy="1344626"/>
          </a:xfrm>
          <a:prstGeom prst="rect">
            <a:avLst/>
          </a:prstGeom>
          <a:solidFill>
            <a:srgbClr val="FFFFFF"/>
          </a:solidFill>
          <a:ln>
            <a:noFill/>
          </a:ln>
          <a:effectLst>
            <a:outerShdw blurRad="838200" rotWithShape="0" dir="5400000" dist="25400">
              <a:srgbClr val="000000">
                <a:alpha val="49803"/>
              </a:srgbClr>
            </a:outerShdw>
          </a:effectLst>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00000"/>
                </a:solidFill>
                <a:latin typeface="Arial"/>
                <a:ea typeface="Arial"/>
                <a:cs typeface="Arial"/>
                <a:sym typeface="Arial"/>
              </a:rPr>
              <a:t>Processed ~400M scRNAseq reads in ~16 min, compared to ~16 hours with Cell Ranger.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78" name="Shape 178"/>
        <p:cNvGrpSpPr/>
        <p:nvPr/>
      </p:nvGrpSpPr>
      <p:grpSpPr>
        <a:xfrm>
          <a:off x="0" y="0"/>
          <a:ext cx="0" cy="0"/>
          <a:chOff x="0" y="0"/>
          <a:chExt cx="0" cy="0"/>
        </a:xfrm>
      </p:grpSpPr>
      <p:sp>
        <p:nvSpPr>
          <p:cNvPr id="179" name="Google Shape;179;g21984e26815_0_35"/>
          <p:cNvSpPr txBox="1"/>
          <p:nvPr/>
        </p:nvSpPr>
        <p:spPr>
          <a:xfrm>
            <a:off x="6494927" y="5091535"/>
            <a:ext cx="11394000" cy="26685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9051"/>
              </a:buClr>
              <a:buSzPts val="9000"/>
              <a:buFont typeface="Helvetica Neue"/>
              <a:buNone/>
            </a:pPr>
            <a:r>
              <a:rPr b="1" i="0" lang="en-US" sz="9000" u="none" cap="none" strike="noStrike">
                <a:solidFill>
                  <a:srgbClr val="009051"/>
                </a:solidFill>
                <a:latin typeface="Helvetica Neue"/>
                <a:ea typeface="Helvetica Neue"/>
                <a:cs typeface="Helvetica Neue"/>
                <a:sym typeface="Helvetica Neue"/>
              </a:rPr>
              <a:t>Open</a:t>
            </a:r>
            <a:r>
              <a:rPr b="1" i="0" lang="en-US" sz="9000" u="none" cap="none" strike="noStrike">
                <a:solidFill>
                  <a:srgbClr val="000000"/>
                </a:solidFill>
                <a:latin typeface="Helvetica Neue"/>
                <a:ea typeface="Helvetica Neue"/>
                <a:cs typeface="Helvetica Neue"/>
                <a:sym typeface="Helvetica Neue"/>
              </a:rPr>
              <a:t> Kallisto output</a:t>
            </a:r>
            <a:endParaRPr/>
          </a:p>
          <a:p>
            <a:pPr indent="0" lvl="0" marL="0" marR="0" rtl="0" algn="ctr">
              <a:lnSpc>
                <a:spcPct val="100000"/>
              </a:lnSpc>
              <a:spcBef>
                <a:spcPts val="0"/>
              </a:spcBef>
              <a:spcAft>
                <a:spcPts val="0"/>
              </a:spcAft>
              <a:buClr>
                <a:srgbClr val="000000"/>
              </a:buClr>
              <a:buSzPts val="6000"/>
              <a:buFont typeface="Helvetica Neue"/>
              <a:buNone/>
            </a:pPr>
            <a:r>
              <a:rPr i="1" lang="en-US" sz="6000">
                <a:latin typeface="Helvetica Neue"/>
                <a:ea typeface="Helvetica Neue"/>
                <a:cs typeface="Helvetica Neue"/>
                <a:sym typeface="Helvetica Neue"/>
              </a:rPr>
              <a:t>run_info.json</a:t>
            </a:r>
            <a:endParaRPr i="1" sz="60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6000"/>
              <a:buFont typeface="Helvetica Neue"/>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21984e26815_0_30"/>
          <p:cNvPicPr preferRelativeResize="0"/>
          <p:nvPr/>
        </p:nvPicPr>
        <p:blipFill>
          <a:blip r:embed="rId3">
            <a:alphaModFix/>
          </a:blip>
          <a:stretch>
            <a:fillRect/>
          </a:stretch>
        </p:blipFill>
        <p:spPr>
          <a:xfrm>
            <a:off x="237875" y="259225"/>
            <a:ext cx="12463351" cy="4433025"/>
          </a:xfrm>
          <a:prstGeom prst="rect">
            <a:avLst/>
          </a:prstGeom>
          <a:noFill/>
          <a:ln>
            <a:noFill/>
          </a:ln>
        </p:spPr>
      </p:pic>
      <p:pic>
        <p:nvPicPr>
          <p:cNvPr id="185" name="Google Shape;185;g21984e26815_0_30"/>
          <p:cNvPicPr preferRelativeResize="0"/>
          <p:nvPr/>
        </p:nvPicPr>
        <p:blipFill>
          <a:blip r:embed="rId4">
            <a:alphaModFix/>
          </a:blip>
          <a:stretch>
            <a:fillRect/>
          </a:stretch>
        </p:blipFill>
        <p:spPr>
          <a:xfrm>
            <a:off x="2137525" y="3586550"/>
            <a:ext cx="19706400" cy="965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89" name="Shape 189"/>
        <p:cNvGrpSpPr/>
        <p:nvPr/>
      </p:nvGrpSpPr>
      <p:grpSpPr>
        <a:xfrm>
          <a:off x="0" y="0"/>
          <a:ext cx="0" cy="0"/>
          <a:chOff x="0" y="0"/>
          <a:chExt cx="0" cy="0"/>
        </a:xfrm>
      </p:grpSpPr>
      <p:sp>
        <p:nvSpPr>
          <p:cNvPr id="190" name="Google Shape;190;p14"/>
          <p:cNvSpPr txBox="1"/>
          <p:nvPr/>
        </p:nvSpPr>
        <p:spPr>
          <a:xfrm>
            <a:off x="6494927" y="5091535"/>
            <a:ext cx="11394000" cy="24531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9051"/>
              </a:buClr>
              <a:buSzPts val="9000"/>
              <a:buFont typeface="Helvetica Neue"/>
              <a:buNone/>
            </a:pPr>
            <a:r>
              <a:rPr b="1" i="0" lang="en-US" sz="9000" u="none" cap="none" strike="noStrike">
                <a:solidFill>
                  <a:srgbClr val="009051"/>
                </a:solidFill>
                <a:latin typeface="Helvetica Neue"/>
                <a:ea typeface="Helvetica Neue"/>
                <a:cs typeface="Helvetica Neue"/>
                <a:sym typeface="Helvetica Neue"/>
              </a:rPr>
              <a:t>Open</a:t>
            </a:r>
            <a:r>
              <a:rPr b="1" i="0" lang="en-US" sz="9000" u="none" cap="none" strike="noStrike">
                <a:solidFill>
                  <a:srgbClr val="000000"/>
                </a:solidFill>
                <a:latin typeface="Helvetica Neue"/>
                <a:ea typeface="Helvetica Neue"/>
                <a:cs typeface="Helvetica Neue"/>
                <a:sym typeface="Helvetica Neue"/>
              </a:rPr>
              <a:t> Kallisto output</a:t>
            </a:r>
            <a:endParaRPr/>
          </a:p>
          <a:p>
            <a:pPr indent="0" lvl="0" marL="0" marR="0" rtl="0" algn="ctr">
              <a:lnSpc>
                <a:spcPct val="100000"/>
              </a:lnSpc>
              <a:spcBef>
                <a:spcPts val="0"/>
              </a:spcBef>
              <a:spcAft>
                <a:spcPts val="0"/>
              </a:spcAft>
              <a:buClr>
                <a:srgbClr val="000000"/>
              </a:buClr>
              <a:buSzPts val="6000"/>
              <a:buFont typeface="Helvetica Neue"/>
              <a:buNone/>
            </a:pPr>
            <a:r>
              <a:rPr b="0" i="1" lang="en-US" sz="6000" u="none" cap="none" strike="noStrike">
                <a:solidFill>
                  <a:srgbClr val="000000"/>
                </a:solidFill>
                <a:latin typeface="Helvetica Neue"/>
                <a:ea typeface="Helvetica Neue"/>
                <a:cs typeface="Helvetica Neue"/>
                <a:sym typeface="Helvetica Neue"/>
              </a:rPr>
              <a:t>abundance.tsv</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21984e26815_0_39"/>
          <p:cNvPicPr preferRelativeResize="0"/>
          <p:nvPr/>
        </p:nvPicPr>
        <p:blipFill>
          <a:blip r:embed="rId3">
            <a:alphaModFix/>
          </a:blip>
          <a:stretch>
            <a:fillRect/>
          </a:stretch>
        </p:blipFill>
        <p:spPr>
          <a:xfrm>
            <a:off x="453125" y="417450"/>
            <a:ext cx="15251175" cy="3662950"/>
          </a:xfrm>
          <a:prstGeom prst="rect">
            <a:avLst/>
          </a:prstGeom>
          <a:noFill/>
          <a:ln>
            <a:noFill/>
          </a:ln>
        </p:spPr>
      </p:pic>
      <p:pic>
        <p:nvPicPr>
          <p:cNvPr id="196" name="Google Shape;196;g21984e26815_0_39"/>
          <p:cNvPicPr preferRelativeResize="0"/>
          <p:nvPr/>
        </p:nvPicPr>
        <p:blipFill>
          <a:blip r:embed="rId4">
            <a:alphaModFix/>
          </a:blip>
          <a:stretch>
            <a:fillRect/>
          </a:stretch>
        </p:blipFill>
        <p:spPr>
          <a:xfrm>
            <a:off x="753850" y="3749425"/>
            <a:ext cx="14388326" cy="9142575"/>
          </a:xfrm>
          <a:prstGeom prst="rect">
            <a:avLst/>
          </a:prstGeom>
          <a:noFill/>
          <a:ln>
            <a:noFill/>
          </a:ln>
        </p:spPr>
      </p:pic>
      <p:pic>
        <p:nvPicPr>
          <p:cNvPr id="197" name="Google Shape;197;g21984e26815_0_39"/>
          <p:cNvPicPr preferRelativeResize="0"/>
          <p:nvPr/>
        </p:nvPicPr>
        <p:blipFill>
          <a:blip r:embed="rId5">
            <a:alphaModFix/>
          </a:blip>
          <a:stretch>
            <a:fillRect/>
          </a:stretch>
        </p:blipFill>
        <p:spPr>
          <a:xfrm>
            <a:off x="10277875" y="4652175"/>
            <a:ext cx="13986975" cy="8840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21b87e592db_0_1"/>
          <p:cNvPicPr preferRelativeResize="0"/>
          <p:nvPr/>
        </p:nvPicPr>
        <p:blipFill>
          <a:blip r:embed="rId3">
            <a:alphaModFix/>
          </a:blip>
          <a:stretch>
            <a:fillRect/>
          </a:stretch>
        </p:blipFill>
        <p:spPr>
          <a:xfrm>
            <a:off x="453125" y="417450"/>
            <a:ext cx="15251175" cy="3662950"/>
          </a:xfrm>
          <a:prstGeom prst="rect">
            <a:avLst/>
          </a:prstGeom>
          <a:noFill/>
          <a:ln>
            <a:noFill/>
          </a:ln>
        </p:spPr>
      </p:pic>
      <p:pic>
        <p:nvPicPr>
          <p:cNvPr id="203" name="Google Shape;203;g21b87e592db_0_1"/>
          <p:cNvPicPr preferRelativeResize="0"/>
          <p:nvPr/>
        </p:nvPicPr>
        <p:blipFill>
          <a:blip r:embed="rId4">
            <a:alphaModFix/>
          </a:blip>
          <a:stretch>
            <a:fillRect/>
          </a:stretch>
        </p:blipFill>
        <p:spPr>
          <a:xfrm>
            <a:off x="753850" y="3749425"/>
            <a:ext cx="14388326" cy="914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07" name="Shape 207"/>
        <p:cNvGrpSpPr/>
        <p:nvPr/>
      </p:nvGrpSpPr>
      <p:grpSpPr>
        <a:xfrm>
          <a:off x="0" y="0"/>
          <a:ext cx="0" cy="0"/>
          <a:chOff x="0" y="0"/>
          <a:chExt cx="0" cy="0"/>
        </a:xfrm>
      </p:grpSpPr>
      <p:sp>
        <p:nvSpPr>
          <p:cNvPr id="208" name="Google Shape;208;p15"/>
          <p:cNvSpPr txBox="1"/>
          <p:nvPr/>
        </p:nvSpPr>
        <p:spPr>
          <a:xfrm>
            <a:off x="2491637" y="478557"/>
            <a:ext cx="19400726"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The ‘effective length’ of a transcript</a:t>
            </a:r>
            <a:endParaRPr/>
          </a:p>
        </p:txBody>
      </p:sp>
      <p:grpSp>
        <p:nvGrpSpPr>
          <p:cNvPr id="209" name="Google Shape;209;p15"/>
          <p:cNvGrpSpPr/>
          <p:nvPr/>
        </p:nvGrpSpPr>
        <p:grpSpPr>
          <a:xfrm>
            <a:off x="5573188" y="4600214"/>
            <a:ext cx="13237619" cy="1828922"/>
            <a:chOff x="0" y="0"/>
            <a:chExt cx="12885836" cy="1367930"/>
          </a:xfrm>
        </p:grpSpPr>
        <p:sp>
          <p:nvSpPr>
            <p:cNvPr id="210" name="Google Shape;210;p15"/>
            <p:cNvSpPr/>
            <p:nvPr/>
          </p:nvSpPr>
          <p:spPr>
            <a:xfrm>
              <a:off x="0" y="0"/>
              <a:ext cx="12809148" cy="1367930"/>
            </a:xfrm>
            <a:prstGeom prst="roundRect">
              <a:avLst>
                <a:gd fmla="val 15000" name="adj"/>
              </a:avLst>
            </a:prstGeom>
            <a:solidFill>
              <a:srgbClr val="55C1FF">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1" name="Google Shape;211;p15"/>
            <p:cNvSpPr txBox="1"/>
            <p:nvPr/>
          </p:nvSpPr>
          <p:spPr>
            <a:xfrm>
              <a:off x="236053" y="215118"/>
              <a:ext cx="3050100" cy="9057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L</a:t>
              </a:r>
              <a:r>
                <a:rPr b="0" i="0" lang="en-US" sz="3100" u="none" cap="none" strike="noStrike">
                  <a:solidFill>
                    <a:srgbClr val="000000"/>
                  </a:solidFill>
                  <a:latin typeface="Helvetica Neue"/>
                  <a:ea typeface="Helvetica Neue"/>
                  <a:cs typeface="Helvetica Neue"/>
                  <a:sym typeface="Helvetica Neue"/>
                </a:rPr>
                <a:t> </a:t>
              </a:r>
              <a:r>
                <a:rPr b="0" baseline="-25000" i="0" lang="en-US" sz="7100" u="none" cap="none" strike="noStrike">
                  <a:solidFill>
                    <a:srgbClr val="000000"/>
                  </a:solidFill>
                  <a:latin typeface="Helvetica Neue"/>
                  <a:ea typeface="Helvetica Neue"/>
                  <a:cs typeface="Helvetica Neue"/>
                  <a:sym typeface="Helvetica Neue"/>
                </a:rPr>
                <a:t>effective</a:t>
              </a:r>
              <a:endParaRPr/>
            </a:p>
          </p:txBody>
        </p:sp>
        <p:sp>
          <p:nvSpPr>
            <p:cNvPr id="212" name="Google Shape;212;p15"/>
            <p:cNvSpPr txBox="1"/>
            <p:nvPr/>
          </p:nvSpPr>
          <p:spPr>
            <a:xfrm>
              <a:off x="4361598" y="215118"/>
              <a:ext cx="2414100" cy="9057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L</a:t>
              </a:r>
              <a:r>
                <a:rPr b="0" i="0" lang="en-US" sz="3100" u="none" cap="none" strike="noStrike">
                  <a:solidFill>
                    <a:srgbClr val="000000"/>
                  </a:solidFill>
                  <a:latin typeface="Helvetica Neue"/>
                  <a:ea typeface="Helvetica Neue"/>
                  <a:cs typeface="Helvetica Neue"/>
                  <a:sym typeface="Helvetica Neue"/>
                </a:rPr>
                <a:t> </a:t>
              </a:r>
              <a:r>
                <a:rPr b="0" baseline="-25000" i="0" lang="en-US" sz="7100" u="none" cap="none" strike="noStrike">
                  <a:solidFill>
                    <a:srgbClr val="000000"/>
                  </a:solidFill>
                  <a:latin typeface="Helvetica Neue"/>
                  <a:ea typeface="Helvetica Neue"/>
                  <a:cs typeface="Helvetica Neue"/>
                  <a:sym typeface="Helvetica Neue"/>
                </a:rPr>
                <a:t>actual</a:t>
              </a:r>
              <a:endParaRPr/>
            </a:p>
          </p:txBody>
        </p:sp>
        <p:sp>
          <p:nvSpPr>
            <p:cNvPr id="213" name="Google Shape;213;p15"/>
            <p:cNvSpPr txBox="1"/>
            <p:nvPr/>
          </p:nvSpPr>
          <p:spPr>
            <a:xfrm>
              <a:off x="7745032" y="215118"/>
              <a:ext cx="3193800" cy="9057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L</a:t>
              </a:r>
              <a:r>
                <a:rPr b="0" i="0" lang="en-US" sz="3100" u="none" cap="none" strike="noStrike">
                  <a:solidFill>
                    <a:srgbClr val="000000"/>
                  </a:solidFill>
                  <a:latin typeface="Helvetica Neue"/>
                  <a:ea typeface="Helvetica Neue"/>
                  <a:cs typeface="Helvetica Neue"/>
                  <a:sym typeface="Helvetica Neue"/>
                </a:rPr>
                <a:t> </a:t>
              </a:r>
              <a:r>
                <a:rPr b="0" baseline="-25000" i="0" lang="en-US" sz="7100" u="none" cap="none" strike="noStrike">
                  <a:solidFill>
                    <a:srgbClr val="000000"/>
                  </a:solidFill>
                  <a:latin typeface="Helvetica Neue"/>
                  <a:ea typeface="Helvetica Neue"/>
                  <a:cs typeface="Helvetica Neue"/>
                  <a:sym typeface="Helvetica Neue"/>
                </a:rPr>
                <a:t>fragment</a:t>
              </a:r>
              <a:endParaRPr/>
            </a:p>
          </p:txBody>
        </p:sp>
        <p:sp>
          <p:nvSpPr>
            <p:cNvPr id="214" name="Google Shape;214;p15"/>
            <p:cNvSpPr txBox="1"/>
            <p:nvPr/>
          </p:nvSpPr>
          <p:spPr>
            <a:xfrm>
              <a:off x="11183534" y="258501"/>
              <a:ext cx="678300" cy="8436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7400"/>
                <a:buFont typeface="Helvetica Neue"/>
                <a:buNone/>
              </a:pPr>
              <a:r>
                <a:rPr b="0" i="0" lang="en-US" sz="7400" u="none" cap="none" strike="noStrike">
                  <a:solidFill>
                    <a:srgbClr val="000000"/>
                  </a:solidFill>
                  <a:latin typeface="Helvetica Neue"/>
                  <a:ea typeface="Helvetica Neue"/>
                  <a:cs typeface="Helvetica Neue"/>
                  <a:sym typeface="Helvetica Neue"/>
                </a:rPr>
                <a:t>+</a:t>
              </a:r>
              <a:endParaRPr/>
            </a:p>
          </p:txBody>
        </p:sp>
        <p:sp>
          <p:nvSpPr>
            <p:cNvPr id="215" name="Google Shape;215;p15"/>
            <p:cNvSpPr txBox="1"/>
            <p:nvPr/>
          </p:nvSpPr>
          <p:spPr>
            <a:xfrm>
              <a:off x="12106436" y="258501"/>
              <a:ext cx="779400" cy="8436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7400"/>
                <a:buFont typeface="Helvetica Neue"/>
                <a:buNone/>
              </a:pPr>
              <a:r>
                <a:rPr b="0" i="0" lang="en-US" sz="7400" u="none" cap="none" strike="noStrike">
                  <a:solidFill>
                    <a:srgbClr val="000000"/>
                  </a:solidFill>
                  <a:latin typeface="Helvetica Neue"/>
                  <a:ea typeface="Helvetica Neue"/>
                  <a:cs typeface="Helvetica Neue"/>
                  <a:sym typeface="Helvetica Neue"/>
                </a:rPr>
                <a:t>1</a:t>
              </a:r>
              <a:endParaRPr/>
            </a:p>
          </p:txBody>
        </p:sp>
        <p:sp>
          <p:nvSpPr>
            <p:cNvPr id="216" name="Google Shape;216;p15"/>
            <p:cNvSpPr txBox="1"/>
            <p:nvPr/>
          </p:nvSpPr>
          <p:spPr>
            <a:xfrm>
              <a:off x="7020430" y="258501"/>
              <a:ext cx="480000" cy="8436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7400"/>
                <a:buFont typeface="Helvetica Neue"/>
                <a:buNone/>
              </a:pPr>
              <a:r>
                <a:rPr b="0" i="0" lang="en-US" sz="7400" u="none" cap="none" strike="noStrike">
                  <a:solidFill>
                    <a:srgbClr val="000000"/>
                  </a:solidFill>
                  <a:latin typeface="Helvetica Neue"/>
                  <a:ea typeface="Helvetica Neue"/>
                  <a:cs typeface="Helvetica Neue"/>
                  <a:sym typeface="Helvetica Neue"/>
                </a:rPr>
                <a:t>-</a:t>
              </a:r>
              <a:endParaRPr/>
            </a:p>
          </p:txBody>
        </p:sp>
        <p:sp>
          <p:nvSpPr>
            <p:cNvPr id="217" name="Google Shape;217;p15"/>
            <p:cNvSpPr txBox="1"/>
            <p:nvPr/>
          </p:nvSpPr>
          <p:spPr>
            <a:xfrm>
              <a:off x="3438696" y="258501"/>
              <a:ext cx="678300" cy="8436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7400"/>
                <a:buFont typeface="Helvetica Neue"/>
                <a:buNone/>
              </a:pPr>
              <a:r>
                <a:rPr b="0" i="0" lang="en-US" sz="7400" u="none" cap="none" strike="noStrike">
                  <a:solidFill>
                    <a:srgbClr val="000000"/>
                  </a:solidFill>
                  <a:latin typeface="Helvetica Neue"/>
                  <a:ea typeface="Helvetica Neue"/>
                  <a:cs typeface="Helvetica Neue"/>
                  <a:sym typeface="Helvetica Neue"/>
                </a:rPr>
                <a:t>=</a:t>
              </a:r>
              <a:endParaRPr/>
            </a:p>
          </p:txBody>
        </p:sp>
      </p:grpSp>
      <p:sp>
        <p:nvSpPr>
          <p:cNvPr id="218" name="Google Shape;218;p15"/>
          <p:cNvSpPr txBox="1"/>
          <p:nvPr/>
        </p:nvSpPr>
        <p:spPr>
          <a:xfrm>
            <a:off x="691438" y="2554489"/>
            <a:ext cx="23001124" cy="1461649"/>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The length of a transcript after adjusting for the total number of possible positions a fragment of size X could originate from </a:t>
            </a:r>
            <a:endParaRPr/>
          </a:p>
        </p:txBody>
      </p:sp>
      <p:grpSp>
        <p:nvGrpSpPr>
          <p:cNvPr id="219" name="Google Shape;219;p15"/>
          <p:cNvGrpSpPr/>
          <p:nvPr/>
        </p:nvGrpSpPr>
        <p:grpSpPr>
          <a:xfrm>
            <a:off x="2491637" y="7013204"/>
            <a:ext cx="19400727" cy="2507001"/>
            <a:chOff x="0" y="0"/>
            <a:chExt cx="19400726" cy="2507000"/>
          </a:xfrm>
        </p:grpSpPr>
        <p:sp>
          <p:nvSpPr>
            <p:cNvPr id="220" name="Google Shape;220;p15"/>
            <p:cNvSpPr/>
            <p:nvPr/>
          </p:nvSpPr>
          <p:spPr>
            <a:xfrm>
              <a:off x="0" y="0"/>
              <a:ext cx="19400726" cy="2507000"/>
            </a:xfrm>
            <a:prstGeom prst="roundRect">
              <a:avLst>
                <a:gd fmla="val 12396" name="adj"/>
              </a:avLst>
            </a:prstGeom>
            <a:solidFill>
              <a:srgbClr val="87F84D">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21" name="Google Shape;221;p15"/>
            <p:cNvSpPr txBox="1"/>
            <p:nvPr/>
          </p:nvSpPr>
          <p:spPr>
            <a:xfrm>
              <a:off x="3859330" y="132104"/>
              <a:ext cx="5829581" cy="957277"/>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5800"/>
                <a:buFont typeface="Helvetica Neue"/>
                <a:buNone/>
              </a:pPr>
              <a:r>
                <a:rPr b="0" i="0" lang="en-US" sz="5800" u="none" cap="none" strike="noStrike">
                  <a:solidFill>
                    <a:srgbClr val="000000"/>
                  </a:solidFill>
                  <a:latin typeface="Helvetica Neue"/>
                  <a:ea typeface="Helvetica Neue"/>
                  <a:cs typeface="Helvetica Neue"/>
                  <a:sym typeface="Helvetica Neue"/>
                </a:rPr>
                <a:t>ATGCGTAACATG</a:t>
              </a:r>
              <a:endParaRPr/>
            </a:p>
          </p:txBody>
        </p:sp>
        <p:sp>
          <p:nvSpPr>
            <p:cNvPr id="222" name="Google Shape;222;p15"/>
            <p:cNvSpPr txBox="1"/>
            <p:nvPr/>
          </p:nvSpPr>
          <p:spPr>
            <a:xfrm>
              <a:off x="347968" y="206526"/>
              <a:ext cx="2677060" cy="808433"/>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1" lang="en-US" sz="4800" u="none" cap="none" strike="noStrike">
                  <a:solidFill>
                    <a:srgbClr val="000000"/>
                  </a:solidFill>
                  <a:latin typeface="Helvetica Neue"/>
                  <a:ea typeface="Helvetica Neue"/>
                  <a:cs typeface="Helvetica Neue"/>
                  <a:sym typeface="Helvetica Neue"/>
                </a:rPr>
                <a:t>transcript</a:t>
              </a:r>
              <a:endParaRPr/>
            </a:p>
          </p:txBody>
        </p:sp>
        <p:sp>
          <p:nvSpPr>
            <p:cNvPr id="223" name="Google Shape;223;p15"/>
            <p:cNvSpPr txBox="1"/>
            <p:nvPr/>
          </p:nvSpPr>
          <p:spPr>
            <a:xfrm>
              <a:off x="10523213" y="76199"/>
              <a:ext cx="3524827" cy="1069087"/>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6500"/>
                <a:buFont typeface="Helvetica Neue"/>
                <a:buNone/>
              </a:pPr>
              <a:r>
                <a:rPr b="0" i="0" lang="en-US" sz="6500" u="none" cap="none" strike="noStrike">
                  <a:solidFill>
                    <a:srgbClr val="000000"/>
                  </a:solidFill>
                  <a:latin typeface="Helvetica Neue"/>
                  <a:ea typeface="Helvetica Neue"/>
                  <a:cs typeface="Helvetica Neue"/>
                  <a:sym typeface="Helvetica Neue"/>
                </a:rPr>
                <a:t>L</a:t>
              </a:r>
              <a:r>
                <a:rPr b="0" i="0" lang="en-US" sz="1600" u="none" cap="none" strike="noStrike">
                  <a:solidFill>
                    <a:srgbClr val="000000"/>
                  </a:solidFill>
                  <a:latin typeface="Helvetica Neue"/>
                  <a:ea typeface="Helvetica Neue"/>
                  <a:cs typeface="Helvetica Neue"/>
                  <a:sym typeface="Helvetica Neue"/>
                </a:rPr>
                <a:t> </a:t>
              </a:r>
              <a:r>
                <a:rPr b="0" baseline="-25000" i="0" lang="en-US" sz="5600" u="none" cap="none" strike="noStrike">
                  <a:solidFill>
                    <a:srgbClr val="000000"/>
                  </a:solidFill>
                  <a:latin typeface="Helvetica Neue"/>
                  <a:ea typeface="Helvetica Neue"/>
                  <a:cs typeface="Helvetica Neue"/>
                  <a:sym typeface="Helvetica Neue"/>
                </a:rPr>
                <a:t>actual</a:t>
              </a:r>
              <a:r>
                <a:rPr b="0" i="0" lang="en-US" sz="5600" u="none" cap="none" strike="noStrike">
                  <a:solidFill>
                    <a:srgbClr val="000000"/>
                  </a:solidFill>
                  <a:latin typeface="Helvetica Neue"/>
                  <a:ea typeface="Helvetica Neue"/>
                  <a:cs typeface="Helvetica Neue"/>
                  <a:sym typeface="Helvetica Neue"/>
                </a:rPr>
                <a:t> = 12</a:t>
              </a:r>
              <a:endParaRPr/>
            </a:p>
          </p:txBody>
        </p:sp>
        <p:sp>
          <p:nvSpPr>
            <p:cNvPr id="224" name="Google Shape;224;p15"/>
            <p:cNvSpPr txBox="1"/>
            <p:nvPr/>
          </p:nvSpPr>
          <p:spPr>
            <a:xfrm>
              <a:off x="3838511" y="1338180"/>
              <a:ext cx="1709777" cy="957277"/>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5800"/>
                <a:buFont typeface="Helvetica Neue"/>
                <a:buNone/>
              </a:pPr>
              <a:r>
                <a:rPr b="0" i="0" lang="en-US" sz="5800" u="none" cap="none" strike="noStrike">
                  <a:solidFill>
                    <a:srgbClr val="000000"/>
                  </a:solidFill>
                  <a:latin typeface="Helvetica Neue"/>
                  <a:ea typeface="Helvetica Neue"/>
                  <a:cs typeface="Helvetica Neue"/>
                  <a:sym typeface="Helvetica Neue"/>
                </a:rPr>
                <a:t>NNN</a:t>
              </a:r>
              <a:endParaRPr/>
            </a:p>
          </p:txBody>
        </p:sp>
        <p:sp>
          <p:nvSpPr>
            <p:cNvPr id="225" name="Google Shape;225;p15"/>
            <p:cNvSpPr txBox="1"/>
            <p:nvPr/>
          </p:nvSpPr>
          <p:spPr>
            <a:xfrm>
              <a:off x="327149" y="1412602"/>
              <a:ext cx="2541729" cy="808433"/>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1" lang="en-US" sz="4800" u="none" cap="none" strike="noStrike">
                  <a:solidFill>
                    <a:srgbClr val="000000"/>
                  </a:solidFill>
                  <a:latin typeface="Helvetica Neue"/>
                  <a:ea typeface="Helvetica Neue"/>
                  <a:cs typeface="Helvetica Neue"/>
                  <a:sym typeface="Helvetica Neue"/>
                </a:rPr>
                <a:t>fragment</a:t>
              </a:r>
              <a:endParaRPr/>
            </a:p>
          </p:txBody>
        </p:sp>
        <p:sp>
          <p:nvSpPr>
            <p:cNvPr id="226" name="Google Shape;226;p15"/>
            <p:cNvSpPr txBox="1"/>
            <p:nvPr/>
          </p:nvSpPr>
          <p:spPr>
            <a:xfrm>
              <a:off x="10502394" y="1282275"/>
              <a:ext cx="3744351" cy="1069087"/>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6500"/>
                <a:buFont typeface="Helvetica Neue"/>
                <a:buNone/>
              </a:pPr>
              <a:r>
                <a:rPr b="0" i="0" lang="en-US" sz="6500" u="none" cap="none" strike="noStrike">
                  <a:solidFill>
                    <a:srgbClr val="000000"/>
                  </a:solidFill>
                  <a:latin typeface="Helvetica Neue"/>
                  <a:ea typeface="Helvetica Neue"/>
                  <a:cs typeface="Helvetica Neue"/>
                  <a:sym typeface="Helvetica Neue"/>
                </a:rPr>
                <a:t>L</a:t>
              </a:r>
              <a:r>
                <a:rPr b="0" i="0" lang="en-US" sz="1600" u="none" cap="none" strike="noStrike">
                  <a:solidFill>
                    <a:srgbClr val="000000"/>
                  </a:solidFill>
                  <a:latin typeface="Helvetica Neue"/>
                  <a:ea typeface="Helvetica Neue"/>
                  <a:cs typeface="Helvetica Neue"/>
                  <a:sym typeface="Helvetica Neue"/>
                </a:rPr>
                <a:t> </a:t>
              </a:r>
              <a:r>
                <a:rPr b="0" baseline="-25000" i="0" lang="en-US" sz="5600" u="none" cap="none" strike="noStrike">
                  <a:solidFill>
                    <a:srgbClr val="000000"/>
                  </a:solidFill>
                  <a:latin typeface="Helvetica Neue"/>
                  <a:ea typeface="Helvetica Neue"/>
                  <a:cs typeface="Helvetica Neue"/>
                  <a:sym typeface="Helvetica Neue"/>
                </a:rPr>
                <a:t>fragment</a:t>
              </a:r>
              <a:r>
                <a:rPr b="0" i="0" lang="en-US" sz="5600" u="none" cap="none" strike="noStrike">
                  <a:solidFill>
                    <a:srgbClr val="000000"/>
                  </a:solidFill>
                  <a:latin typeface="Helvetica Neue"/>
                  <a:ea typeface="Helvetica Neue"/>
                  <a:cs typeface="Helvetica Neue"/>
                  <a:sym typeface="Helvetica Neue"/>
                </a:rPr>
                <a:t> = 3</a:t>
              </a:r>
              <a:endParaRPr/>
            </a:p>
          </p:txBody>
        </p:sp>
        <p:cxnSp>
          <p:nvCxnSpPr>
            <p:cNvPr id="227" name="Google Shape;227;p15"/>
            <p:cNvCxnSpPr/>
            <p:nvPr/>
          </p:nvCxnSpPr>
          <p:spPr>
            <a:xfrm>
              <a:off x="506199" y="1329699"/>
              <a:ext cx="13988541" cy="1"/>
            </a:xfrm>
            <a:prstGeom prst="straightConnector1">
              <a:avLst/>
            </a:prstGeom>
            <a:noFill/>
            <a:ln cap="flat" cmpd="sng" w="25400">
              <a:solidFill>
                <a:srgbClr val="000000"/>
              </a:solidFill>
              <a:prstDash val="solid"/>
              <a:miter lim="400000"/>
              <a:headEnd len="sm" w="sm" type="none"/>
              <a:tailEnd len="sm" w="sm" type="none"/>
            </a:ln>
          </p:spPr>
        </p:cxnSp>
        <p:cxnSp>
          <p:nvCxnSpPr>
            <p:cNvPr id="228" name="Google Shape;228;p15"/>
            <p:cNvCxnSpPr/>
            <p:nvPr/>
          </p:nvCxnSpPr>
          <p:spPr>
            <a:xfrm flipH="1" rot="10800000">
              <a:off x="10106061" y="166561"/>
              <a:ext cx="1" cy="2072276"/>
            </a:xfrm>
            <a:prstGeom prst="straightConnector1">
              <a:avLst/>
            </a:prstGeom>
            <a:noFill/>
            <a:ln cap="flat" cmpd="sng" w="25400">
              <a:solidFill>
                <a:srgbClr val="000000"/>
              </a:solidFill>
              <a:prstDash val="solid"/>
              <a:miter lim="400000"/>
              <a:headEnd len="sm" w="sm" type="none"/>
              <a:tailEnd len="sm" w="sm" type="none"/>
            </a:ln>
          </p:spPr>
        </p:cxnSp>
        <p:cxnSp>
          <p:nvCxnSpPr>
            <p:cNvPr id="229" name="Google Shape;229;p15"/>
            <p:cNvCxnSpPr/>
            <p:nvPr/>
          </p:nvCxnSpPr>
          <p:spPr>
            <a:xfrm flipH="1" rot="10800000">
              <a:off x="3480694" y="293561"/>
              <a:ext cx="1" cy="2072276"/>
            </a:xfrm>
            <a:prstGeom prst="straightConnector1">
              <a:avLst/>
            </a:prstGeom>
            <a:noFill/>
            <a:ln cap="flat" cmpd="sng" w="25400">
              <a:solidFill>
                <a:srgbClr val="000000"/>
              </a:solidFill>
              <a:prstDash val="solid"/>
              <a:miter lim="400000"/>
              <a:headEnd len="sm" w="sm" type="none"/>
              <a:tailEnd len="sm" w="sm" type="none"/>
            </a:ln>
          </p:spPr>
        </p:cxnSp>
        <p:cxnSp>
          <p:nvCxnSpPr>
            <p:cNvPr id="230" name="Google Shape;230;p15"/>
            <p:cNvCxnSpPr/>
            <p:nvPr/>
          </p:nvCxnSpPr>
          <p:spPr>
            <a:xfrm flipH="1" rot="10800000">
              <a:off x="14465190" y="166561"/>
              <a:ext cx="1" cy="2072277"/>
            </a:xfrm>
            <a:prstGeom prst="straightConnector1">
              <a:avLst/>
            </a:prstGeom>
            <a:noFill/>
            <a:ln cap="flat" cmpd="sng" w="25400">
              <a:solidFill>
                <a:srgbClr val="000000"/>
              </a:solidFill>
              <a:prstDash val="solid"/>
              <a:miter lim="400000"/>
              <a:headEnd len="sm" w="sm" type="none"/>
              <a:tailEnd len="sm" w="sm" type="none"/>
            </a:ln>
          </p:spPr>
        </p:cxnSp>
        <p:sp>
          <p:nvSpPr>
            <p:cNvPr id="231" name="Google Shape;231;p15"/>
            <p:cNvSpPr txBox="1"/>
            <p:nvPr/>
          </p:nvSpPr>
          <p:spPr>
            <a:xfrm>
              <a:off x="14882342" y="789222"/>
              <a:ext cx="4199244" cy="10809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6500"/>
                <a:buFont typeface="Helvetica Neue"/>
                <a:buNone/>
              </a:pPr>
              <a:r>
                <a:rPr b="1" i="0" lang="en-US" sz="6500" u="none" cap="none" strike="noStrike">
                  <a:solidFill>
                    <a:srgbClr val="000000"/>
                  </a:solidFill>
                  <a:latin typeface="Helvetica Neue"/>
                  <a:ea typeface="Helvetica Neue"/>
                  <a:cs typeface="Helvetica Neue"/>
                  <a:sym typeface="Helvetica Neue"/>
                </a:rPr>
                <a:t>L</a:t>
              </a:r>
              <a:r>
                <a:rPr b="1" i="0" lang="en-US" sz="1600" u="none" cap="none" strike="noStrike">
                  <a:solidFill>
                    <a:srgbClr val="000000"/>
                  </a:solidFill>
                  <a:latin typeface="Helvetica Neue"/>
                  <a:ea typeface="Helvetica Neue"/>
                  <a:cs typeface="Helvetica Neue"/>
                  <a:sym typeface="Helvetica Neue"/>
                </a:rPr>
                <a:t> </a:t>
              </a:r>
              <a:r>
                <a:rPr b="1" baseline="-25000" i="0" lang="en-US" sz="5600" u="none" cap="none" strike="noStrike">
                  <a:solidFill>
                    <a:srgbClr val="000000"/>
                  </a:solidFill>
                  <a:latin typeface="Helvetica Neue"/>
                  <a:ea typeface="Helvetica Neue"/>
                  <a:cs typeface="Helvetica Neue"/>
                  <a:sym typeface="Helvetica Neue"/>
                </a:rPr>
                <a:t>effective</a:t>
              </a:r>
              <a:r>
                <a:rPr b="1" i="0" lang="en-US" sz="5600" u="none" cap="none" strike="noStrike">
                  <a:solidFill>
                    <a:srgbClr val="000000"/>
                  </a:solidFill>
                  <a:latin typeface="Helvetica Neue"/>
                  <a:ea typeface="Helvetica Neue"/>
                  <a:cs typeface="Helvetica Neue"/>
                  <a:sym typeface="Helvetica Neue"/>
                </a:rPr>
                <a:t> = 10</a:t>
              </a:r>
              <a:endParaRPr/>
            </a:p>
          </p:txBody>
        </p:sp>
      </p:grpSp>
      <p:grpSp>
        <p:nvGrpSpPr>
          <p:cNvPr id="232" name="Google Shape;232;p15"/>
          <p:cNvGrpSpPr/>
          <p:nvPr/>
        </p:nvGrpSpPr>
        <p:grpSpPr>
          <a:xfrm>
            <a:off x="9277210" y="10587883"/>
            <a:ext cx="5829581" cy="2307415"/>
            <a:chOff x="0" y="0"/>
            <a:chExt cx="5829580" cy="2307413"/>
          </a:xfrm>
        </p:grpSpPr>
        <p:sp>
          <p:nvSpPr>
            <p:cNvPr id="233" name="Google Shape;233;p15"/>
            <p:cNvSpPr txBox="1"/>
            <p:nvPr/>
          </p:nvSpPr>
          <p:spPr>
            <a:xfrm>
              <a:off x="0" y="1350136"/>
              <a:ext cx="5829580" cy="957277"/>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5800"/>
                <a:buFont typeface="Helvetica Neue"/>
                <a:buNone/>
              </a:pPr>
              <a:r>
                <a:rPr b="0" i="0" lang="en-US" sz="5800" u="none" cap="none" strike="noStrike">
                  <a:solidFill>
                    <a:srgbClr val="000000"/>
                  </a:solidFill>
                  <a:latin typeface="Helvetica Neue"/>
                  <a:ea typeface="Helvetica Neue"/>
                  <a:cs typeface="Helvetica Neue"/>
                  <a:sym typeface="Helvetica Neue"/>
                </a:rPr>
                <a:t>ATGCGTAACATG</a:t>
              </a:r>
              <a:endParaRPr/>
            </a:p>
          </p:txBody>
        </p:sp>
        <p:cxnSp>
          <p:nvCxnSpPr>
            <p:cNvPr id="234" name="Google Shape;234;p15"/>
            <p:cNvCxnSpPr/>
            <p:nvPr/>
          </p:nvCxnSpPr>
          <p:spPr>
            <a:xfrm>
              <a:off x="165517" y="1458608"/>
              <a:ext cx="1175788" cy="1"/>
            </a:xfrm>
            <a:prstGeom prst="straightConnector1">
              <a:avLst/>
            </a:prstGeom>
            <a:noFill/>
            <a:ln cap="flat" cmpd="sng" w="76200">
              <a:solidFill>
                <a:srgbClr val="000000"/>
              </a:solidFill>
              <a:prstDash val="solid"/>
              <a:miter lim="400000"/>
              <a:headEnd len="sm" w="sm" type="none"/>
              <a:tailEnd len="sm" w="sm" type="none"/>
            </a:ln>
          </p:spPr>
        </p:cxnSp>
        <p:cxnSp>
          <p:nvCxnSpPr>
            <p:cNvPr id="235" name="Google Shape;235;p15"/>
            <p:cNvCxnSpPr/>
            <p:nvPr/>
          </p:nvCxnSpPr>
          <p:spPr>
            <a:xfrm>
              <a:off x="617718" y="1304752"/>
              <a:ext cx="1175788" cy="1"/>
            </a:xfrm>
            <a:prstGeom prst="straightConnector1">
              <a:avLst/>
            </a:prstGeom>
            <a:noFill/>
            <a:ln cap="flat" cmpd="sng" w="76200">
              <a:solidFill>
                <a:srgbClr val="000000"/>
              </a:solidFill>
              <a:prstDash val="solid"/>
              <a:miter lim="400000"/>
              <a:headEnd len="sm" w="sm" type="none"/>
              <a:tailEnd len="sm" w="sm" type="none"/>
            </a:ln>
          </p:spPr>
        </p:cxnSp>
        <p:cxnSp>
          <p:nvCxnSpPr>
            <p:cNvPr id="236" name="Google Shape;236;p15"/>
            <p:cNvCxnSpPr/>
            <p:nvPr/>
          </p:nvCxnSpPr>
          <p:spPr>
            <a:xfrm>
              <a:off x="1069919" y="1150897"/>
              <a:ext cx="1175788" cy="1"/>
            </a:xfrm>
            <a:prstGeom prst="straightConnector1">
              <a:avLst/>
            </a:prstGeom>
            <a:noFill/>
            <a:ln cap="flat" cmpd="sng" w="76200">
              <a:solidFill>
                <a:srgbClr val="000000"/>
              </a:solidFill>
              <a:prstDash val="solid"/>
              <a:miter lim="400000"/>
              <a:headEnd len="sm" w="sm" type="none"/>
              <a:tailEnd len="sm" w="sm" type="none"/>
            </a:ln>
          </p:spPr>
        </p:cxnSp>
        <p:cxnSp>
          <p:nvCxnSpPr>
            <p:cNvPr id="237" name="Google Shape;237;p15"/>
            <p:cNvCxnSpPr/>
            <p:nvPr/>
          </p:nvCxnSpPr>
          <p:spPr>
            <a:xfrm>
              <a:off x="1566466" y="997043"/>
              <a:ext cx="1175787" cy="1"/>
            </a:xfrm>
            <a:prstGeom prst="straightConnector1">
              <a:avLst/>
            </a:prstGeom>
            <a:noFill/>
            <a:ln cap="flat" cmpd="sng" w="76200">
              <a:solidFill>
                <a:srgbClr val="000000"/>
              </a:solidFill>
              <a:prstDash val="solid"/>
              <a:miter lim="400000"/>
              <a:headEnd len="sm" w="sm" type="none"/>
              <a:tailEnd len="sm" w="sm" type="none"/>
            </a:ln>
          </p:spPr>
        </p:cxnSp>
        <p:cxnSp>
          <p:nvCxnSpPr>
            <p:cNvPr id="238" name="Google Shape;238;p15"/>
            <p:cNvCxnSpPr/>
            <p:nvPr/>
          </p:nvCxnSpPr>
          <p:spPr>
            <a:xfrm>
              <a:off x="2132941" y="843187"/>
              <a:ext cx="1175788" cy="1"/>
            </a:xfrm>
            <a:prstGeom prst="straightConnector1">
              <a:avLst/>
            </a:prstGeom>
            <a:noFill/>
            <a:ln cap="flat" cmpd="sng" w="76200">
              <a:solidFill>
                <a:srgbClr val="000000"/>
              </a:solidFill>
              <a:prstDash val="solid"/>
              <a:miter lim="400000"/>
              <a:headEnd len="sm" w="sm" type="none"/>
              <a:tailEnd len="sm" w="sm" type="none"/>
            </a:ln>
          </p:spPr>
        </p:cxnSp>
        <p:cxnSp>
          <p:nvCxnSpPr>
            <p:cNvPr id="239" name="Google Shape;239;p15"/>
            <p:cNvCxnSpPr/>
            <p:nvPr/>
          </p:nvCxnSpPr>
          <p:spPr>
            <a:xfrm>
              <a:off x="2599925" y="674550"/>
              <a:ext cx="1175787" cy="1"/>
            </a:xfrm>
            <a:prstGeom prst="straightConnector1">
              <a:avLst/>
            </a:prstGeom>
            <a:noFill/>
            <a:ln cap="flat" cmpd="sng" w="76200">
              <a:solidFill>
                <a:srgbClr val="000000"/>
              </a:solidFill>
              <a:prstDash val="solid"/>
              <a:miter lim="400000"/>
              <a:headEnd len="sm" w="sm" type="none"/>
              <a:tailEnd len="sm" w="sm" type="none"/>
            </a:ln>
          </p:spPr>
        </p:cxnSp>
        <p:cxnSp>
          <p:nvCxnSpPr>
            <p:cNvPr id="240" name="Google Shape;240;p15"/>
            <p:cNvCxnSpPr/>
            <p:nvPr/>
          </p:nvCxnSpPr>
          <p:spPr>
            <a:xfrm>
              <a:off x="3007780" y="505912"/>
              <a:ext cx="1175788" cy="1"/>
            </a:xfrm>
            <a:prstGeom prst="straightConnector1">
              <a:avLst/>
            </a:prstGeom>
            <a:noFill/>
            <a:ln cap="flat" cmpd="sng" w="76200">
              <a:solidFill>
                <a:srgbClr val="000000"/>
              </a:solidFill>
              <a:prstDash val="solid"/>
              <a:miter lim="400000"/>
              <a:headEnd len="sm" w="sm" type="none"/>
              <a:tailEnd len="sm" w="sm" type="none"/>
            </a:ln>
          </p:spPr>
        </p:cxnSp>
        <p:cxnSp>
          <p:nvCxnSpPr>
            <p:cNvPr id="241" name="Google Shape;241;p15"/>
            <p:cNvCxnSpPr/>
            <p:nvPr/>
          </p:nvCxnSpPr>
          <p:spPr>
            <a:xfrm>
              <a:off x="3442443" y="337274"/>
              <a:ext cx="1175787" cy="1"/>
            </a:xfrm>
            <a:prstGeom prst="straightConnector1">
              <a:avLst/>
            </a:prstGeom>
            <a:noFill/>
            <a:ln cap="flat" cmpd="sng" w="76200">
              <a:solidFill>
                <a:srgbClr val="000000"/>
              </a:solidFill>
              <a:prstDash val="solid"/>
              <a:miter lim="400000"/>
              <a:headEnd len="sm" w="sm" type="none"/>
              <a:tailEnd len="sm" w="sm" type="none"/>
            </a:ln>
          </p:spPr>
        </p:cxnSp>
        <p:cxnSp>
          <p:nvCxnSpPr>
            <p:cNvPr id="242" name="Google Shape;242;p15"/>
            <p:cNvCxnSpPr/>
            <p:nvPr/>
          </p:nvCxnSpPr>
          <p:spPr>
            <a:xfrm>
              <a:off x="4042462" y="168637"/>
              <a:ext cx="1175788" cy="1"/>
            </a:xfrm>
            <a:prstGeom prst="straightConnector1">
              <a:avLst/>
            </a:prstGeom>
            <a:noFill/>
            <a:ln cap="flat" cmpd="sng" w="76200">
              <a:solidFill>
                <a:srgbClr val="000000"/>
              </a:solidFill>
              <a:prstDash val="solid"/>
              <a:miter lim="400000"/>
              <a:headEnd len="sm" w="sm" type="none"/>
              <a:tailEnd len="sm" w="sm" type="none"/>
            </a:ln>
          </p:spPr>
        </p:cxnSp>
        <p:cxnSp>
          <p:nvCxnSpPr>
            <p:cNvPr id="243" name="Google Shape;243;p15"/>
            <p:cNvCxnSpPr/>
            <p:nvPr/>
          </p:nvCxnSpPr>
          <p:spPr>
            <a:xfrm>
              <a:off x="4479882" y="0"/>
              <a:ext cx="1175787" cy="0"/>
            </a:xfrm>
            <a:prstGeom prst="straightConnector1">
              <a:avLst/>
            </a:prstGeom>
            <a:noFill/>
            <a:ln cap="flat" cmpd="sng" w="76200">
              <a:solidFill>
                <a:srgbClr val="000000"/>
              </a:solidFill>
              <a:prstDash val="solid"/>
              <a:miter lim="4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47" name="Shape 247"/>
        <p:cNvGrpSpPr/>
        <p:nvPr/>
      </p:nvGrpSpPr>
      <p:grpSpPr>
        <a:xfrm>
          <a:off x="0" y="0"/>
          <a:ext cx="0" cy="0"/>
          <a:chOff x="0" y="0"/>
          <a:chExt cx="0" cy="0"/>
        </a:xfrm>
      </p:grpSpPr>
      <p:sp>
        <p:nvSpPr>
          <p:cNvPr id="248" name="Google Shape;248;p16"/>
          <p:cNvSpPr txBox="1"/>
          <p:nvPr/>
        </p:nvSpPr>
        <p:spPr>
          <a:xfrm>
            <a:off x="4241301" y="3982727"/>
            <a:ext cx="15901398" cy="7893671"/>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Arial"/>
                <a:ea typeface="Arial"/>
                <a:cs typeface="Arial"/>
                <a:sym typeface="Arial"/>
              </a:rPr>
              <a:t>“All commonly used techniques to measure mRNA abundance, including qPCR, microarray signals, as well as reads per kilobase per million reads (RPKM) for RNAseq data, aim at estimating a statistic that is as closely proportional to the </a:t>
            </a:r>
            <a:r>
              <a:rPr b="1" i="0" lang="en-US" sz="6000" u="none" cap="none" strike="noStrike">
                <a:solidFill>
                  <a:srgbClr val="000000"/>
                </a:solidFill>
                <a:latin typeface="Arial"/>
                <a:ea typeface="Arial"/>
                <a:cs typeface="Arial"/>
                <a:sym typeface="Arial"/>
              </a:rPr>
              <a:t>relative molar concentration</a:t>
            </a:r>
            <a:r>
              <a:rPr b="0" i="0" lang="en-US" sz="6000" u="none" cap="none" strike="noStrike">
                <a:solidFill>
                  <a:srgbClr val="000000"/>
                </a:solidFill>
                <a:latin typeface="Arial"/>
                <a:ea typeface="Arial"/>
                <a:cs typeface="Arial"/>
                <a:sym typeface="Arial"/>
              </a:rPr>
              <a:t> as possible.”</a:t>
            </a:r>
            <a:endParaRPr/>
          </a:p>
          <a:p>
            <a:pPr indent="0" lvl="0" marL="0" marR="0" rtl="0" algn="ctr">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200"/>
              <a:buFont typeface="Arial"/>
              <a:buNone/>
            </a:pPr>
            <a:r>
              <a:rPr b="0" i="1" lang="en-US" sz="5200" u="none" cap="none" strike="noStrike">
                <a:solidFill>
                  <a:srgbClr val="000000"/>
                </a:solidFill>
                <a:latin typeface="Arial"/>
                <a:ea typeface="Arial"/>
                <a:cs typeface="Arial"/>
                <a:sym typeface="Arial"/>
              </a:rPr>
              <a:t>- Wagner, Theories in Biosci., 2012</a:t>
            </a:r>
            <a:endParaRPr/>
          </a:p>
        </p:txBody>
      </p:sp>
      <p:sp>
        <p:nvSpPr>
          <p:cNvPr id="249" name="Google Shape;249;p16"/>
          <p:cNvSpPr txBox="1"/>
          <p:nvPr/>
        </p:nvSpPr>
        <p:spPr>
          <a:xfrm>
            <a:off x="2035224" y="441324"/>
            <a:ext cx="20313552" cy="2403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400"/>
              <a:buFont typeface="Helvetica Neue"/>
              <a:buNone/>
            </a:pPr>
            <a:r>
              <a:rPr b="1" i="0" lang="en-US" sz="7400" u="none" cap="none" strike="noStrike">
                <a:solidFill>
                  <a:srgbClr val="000000"/>
                </a:solidFill>
                <a:latin typeface="Helvetica Neue"/>
                <a:ea typeface="Helvetica Neue"/>
                <a:cs typeface="Helvetica Neue"/>
                <a:sym typeface="Helvetica Neue"/>
              </a:rPr>
              <a:t>RNAseq gives </a:t>
            </a:r>
            <a:r>
              <a:rPr b="1" i="0" lang="en-US" sz="7400" u="none" cap="none" strike="noStrike">
                <a:solidFill>
                  <a:srgbClr val="C82506"/>
                </a:solidFill>
                <a:latin typeface="Helvetica Neue"/>
                <a:ea typeface="Helvetica Neue"/>
                <a:cs typeface="Helvetica Neue"/>
                <a:sym typeface="Helvetica Neue"/>
              </a:rPr>
              <a:t>relative</a:t>
            </a:r>
            <a:r>
              <a:rPr b="1" i="0" lang="en-US" sz="7400" u="none" cap="none" strike="noStrike">
                <a:solidFill>
                  <a:srgbClr val="000000"/>
                </a:solidFill>
                <a:latin typeface="Helvetica Neue"/>
                <a:ea typeface="Helvetica Neue"/>
                <a:cs typeface="Helvetica Neue"/>
                <a:sym typeface="Helvetica Neue"/>
              </a:rPr>
              <a:t> quantification of gene expression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53" name="Shape 253"/>
        <p:cNvGrpSpPr/>
        <p:nvPr/>
      </p:nvGrpSpPr>
      <p:grpSpPr>
        <a:xfrm>
          <a:off x="0" y="0"/>
          <a:ext cx="0" cy="0"/>
          <a:chOff x="0" y="0"/>
          <a:chExt cx="0" cy="0"/>
        </a:xfrm>
      </p:grpSpPr>
      <p:sp>
        <p:nvSpPr>
          <p:cNvPr id="254" name="Google Shape;254;p17"/>
          <p:cNvSpPr txBox="1"/>
          <p:nvPr/>
        </p:nvSpPr>
        <p:spPr>
          <a:xfrm>
            <a:off x="3939276" y="3579812"/>
            <a:ext cx="16505448" cy="65563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none" cap="none" strike="noStrike">
                <a:solidFill>
                  <a:srgbClr val="000000"/>
                </a:solidFill>
                <a:latin typeface="Helvetica Neue"/>
                <a:ea typeface="Helvetica Neue"/>
                <a:cs typeface="Helvetica Neue"/>
                <a:sym typeface="Helvetica Neue"/>
              </a:rPr>
              <a:t>Understanding units of measurement for RNAseq is critical to understanding how we determine differential expression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1984e26815_0_9"/>
          <p:cNvSpPr txBox="1"/>
          <p:nvPr>
            <p:ph type="title"/>
          </p:nvPr>
        </p:nvSpPr>
        <p:spPr>
          <a:xfrm>
            <a:off x="12422900" y="625075"/>
            <a:ext cx="11763900" cy="3036000"/>
          </a:xfrm>
          <a:prstGeom prst="rect">
            <a:avLst/>
          </a:prstGeom>
        </p:spPr>
        <p:txBody>
          <a:bodyPr anchorCtr="0" anchor="ctr" bIns="71425" lIns="71425" spcFirstLastPara="1" rIns="71425" wrap="square" tIns="71425">
            <a:normAutofit fontScale="90000"/>
          </a:bodyPr>
          <a:lstStyle/>
          <a:p>
            <a:pPr indent="0" lvl="0" marL="0" rtl="0" algn="l">
              <a:spcBef>
                <a:spcPts val="0"/>
              </a:spcBef>
              <a:spcAft>
                <a:spcPts val="0"/>
              </a:spcAft>
              <a:buNone/>
            </a:pPr>
            <a:r>
              <a:rPr lang="en-US"/>
              <a:t>Transcriptomic Data Analysis</a:t>
            </a:r>
            <a:endParaRPr/>
          </a:p>
        </p:txBody>
      </p:sp>
      <p:sp>
        <p:nvSpPr>
          <p:cNvPr id="96" name="Google Shape;96;g21984e26815_0_9"/>
          <p:cNvSpPr txBox="1"/>
          <p:nvPr>
            <p:ph idx="1" type="body"/>
          </p:nvPr>
        </p:nvSpPr>
        <p:spPr>
          <a:xfrm>
            <a:off x="12422900" y="2960050"/>
            <a:ext cx="11215200" cy="5198100"/>
          </a:xfrm>
          <a:prstGeom prst="rect">
            <a:avLst/>
          </a:prstGeom>
        </p:spPr>
        <p:txBody>
          <a:bodyPr anchorCtr="0" anchor="ctr" bIns="71425" lIns="71425" spcFirstLastPara="1" rIns="71425" wrap="square" tIns="71425">
            <a:normAutofit/>
          </a:bodyPr>
          <a:lstStyle/>
          <a:p>
            <a:pPr indent="0" lvl="0" marL="0" rtl="0" algn="l">
              <a:spcBef>
                <a:spcPts val="5900"/>
              </a:spcBef>
              <a:spcAft>
                <a:spcPts val="0"/>
              </a:spcAft>
              <a:buNone/>
            </a:pPr>
            <a:r>
              <a:rPr lang="en-US" sz="6100"/>
              <a:t>Jędrzej Jakub Szymański</a:t>
            </a:r>
            <a:endParaRPr sz="6100"/>
          </a:p>
          <a:p>
            <a:pPr indent="0" lvl="0" marL="0" rtl="0" algn="l">
              <a:spcBef>
                <a:spcPts val="5900"/>
              </a:spcBef>
              <a:spcAft>
                <a:spcPts val="0"/>
              </a:spcAft>
              <a:buNone/>
            </a:pPr>
            <a:r>
              <a:rPr lang="en-US" sz="6100"/>
              <a:t>IPK Gatersleben &amp; FZJ Jülich</a:t>
            </a:r>
            <a:endParaRPr sz="6100"/>
          </a:p>
        </p:txBody>
      </p:sp>
      <p:pic>
        <p:nvPicPr>
          <p:cNvPr id="97" name="Google Shape;97;g21984e26815_0_9"/>
          <p:cNvPicPr preferRelativeResize="0"/>
          <p:nvPr/>
        </p:nvPicPr>
        <p:blipFill rotWithShape="1">
          <a:blip r:embed="rId3">
            <a:alphaModFix/>
          </a:blip>
          <a:srcRect b="0" l="8657" r="2453" t="0"/>
          <a:stretch/>
        </p:blipFill>
        <p:spPr>
          <a:xfrm>
            <a:off x="0" y="0"/>
            <a:ext cx="12192000" cy="13716001"/>
          </a:xfrm>
          <a:prstGeom prst="rect">
            <a:avLst/>
          </a:prstGeom>
          <a:noFill/>
          <a:ln>
            <a:noFill/>
          </a:ln>
        </p:spPr>
      </p:pic>
      <p:sp>
        <p:nvSpPr>
          <p:cNvPr id="98" name="Google Shape;98;g21984e26815_0_9"/>
          <p:cNvSpPr txBox="1"/>
          <p:nvPr>
            <p:ph idx="1" type="body"/>
          </p:nvPr>
        </p:nvSpPr>
        <p:spPr>
          <a:xfrm>
            <a:off x="12422900" y="11526750"/>
            <a:ext cx="11215200" cy="2189400"/>
          </a:xfrm>
          <a:prstGeom prst="rect">
            <a:avLst/>
          </a:prstGeom>
        </p:spPr>
        <p:txBody>
          <a:bodyPr anchorCtr="0" anchor="ctr" bIns="71425" lIns="71425" spcFirstLastPara="1" rIns="71425" wrap="square" tIns="71425">
            <a:normAutofit/>
          </a:bodyPr>
          <a:lstStyle/>
          <a:p>
            <a:pPr indent="0" lvl="0" marL="0" rtl="0" algn="l">
              <a:spcBef>
                <a:spcPts val="5900"/>
              </a:spcBef>
              <a:spcAft>
                <a:spcPts val="0"/>
              </a:spcAft>
              <a:buNone/>
            </a:pPr>
            <a:r>
              <a:rPr lang="en-US" sz="4600"/>
              <a:t>“Transcriptomic data analysis in the middle ages” DALL-E2 generative AI model</a:t>
            </a:r>
            <a:endParaRPr sz="4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58" name="Shape 258"/>
        <p:cNvGrpSpPr/>
        <p:nvPr/>
      </p:nvGrpSpPr>
      <p:grpSpPr>
        <a:xfrm>
          <a:off x="0" y="0"/>
          <a:ext cx="0" cy="0"/>
          <a:chOff x="0" y="0"/>
          <a:chExt cx="0" cy="0"/>
        </a:xfrm>
      </p:grpSpPr>
      <p:sp>
        <p:nvSpPr>
          <p:cNvPr id="259" name="Google Shape;259;p18"/>
          <p:cNvSpPr txBox="1"/>
          <p:nvPr/>
        </p:nvSpPr>
        <p:spPr>
          <a:xfrm>
            <a:off x="3939276" y="3579812"/>
            <a:ext cx="16505448" cy="65563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sng" cap="none" strike="noStrike">
                <a:solidFill>
                  <a:srgbClr val="000000"/>
                </a:solidFill>
                <a:latin typeface="Helvetica Neue"/>
                <a:ea typeface="Helvetica Neue"/>
                <a:cs typeface="Helvetica Neue"/>
                <a:sym typeface="Helvetica Neue"/>
              </a:rPr>
              <a:t>Normalization</a:t>
            </a:r>
            <a:endParaRPr/>
          </a:p>
          <a:p>
            <a:pPr indent="0" lvl="0" marL="0" marR="0" rtl="0" algn="ctr">
              <a:lnSpc>
                <a:spcPct val="100000"/>
              </a:lnSpc>
              <a:spcBef>
                <a:spcPts val="0"/>
              </a:spcBef>
              <a:spcAft>
                <a:spcPts val="0"/>
              </a:spcAft>
              <a:buClr>
                <a:srgbClr val="000000"/>
              </a:buClr>
              <a:buSzPts val="8400"/>
              <a:buFont typeface="Helvetica Neue"/>
              <a:buNone/>
            </a:pPr>
            <a:r>
              <a:rPr b="1" i="1" lang="en-US" sz="8400" u="none" cap="none" strike="noStrike">
                <a:solidFill>
                  <a:srgbClr val="000000"/>
                </a:solidFill>
                <a:latin typeface="Helvetica Neue"/>
                <a:ea typeface="Helvetica Neue"/>
                <a:cs typeface="Helvetica Neue"/>
                <a:sym typeface="Helvetica Neue"/>
              </a:rPr>
              <a:t>generic term referring to any number of ways that a dataset is globally altered to improve our ability to detect DEGs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63" name="Shape 263"/>
        <p:cNvGrpSpPr/>
        <p:nvPr/>
      </p:nvGrpSpPr>
      <p:grpSpPr>
        <a:xfrm>
          <a:off x="0" y="0"/>
          <a:ext cx="0" cy="0"/>
          <a:chOff x="0" y="0"/>
          <a:chExt cx="0" cy="0"/>
        </a:xfrm>
      </p:grpSpPr>
      <p:pic>
        <p:nvPicPr>
          <p:cNvPr descr="Figure 9 crop.jpg" id="264" name="Google Shape;264;p19"/>
          <p:cNvPicPr preferRelativeResize="0"/>
          <p:nvPr/>
        </p:nvPicPr>
        <p:blipFill rotWithShape="1">
          <a:blip r:embed="rId3">
            <a:alphaModFix/>
          </a:blip>
          <a:srcRect b="0" l="0" r="0" t="0"/>
          <a:stretch/>
        </p:blipFill>
        <p:spPr>
          <a:xfrm>
            <a:off x="3646289" y="4603453"/>
            <a:ext cx="17091422" cy="5464971"/>
          </a:xfrm>
          <a:prstGeom prst="rect">
            <a:avLst/>
          </a:prstGeom>
          <a:noFill/>
          <a:ln>
            <a:noFill/>
          </a:ln>
          <a:effectLst>
            <a:outerShdw blurRad="838200" rotWithShape="0" dir="5400000" dist="25400">
              <a:srgbClr val="000000">
                <a:alpha val="49803"/>
              </a:srgbClr>
            </a:outerShdw>
          </a:effectLst>
        </p:spPr>
      </p:pic>
      <p:sp>
        <p:nvSpPr>
          <p:cNvPr id="265" name="Google Shape;265;p19"/>
          <p:cNvSpPr txBox="1"/>
          <p:nvPr/>
        </p:nvSpPr>
        <p:spPr>
          <a:xfrm>
            <a:off x="4837496" y="540805"/>
            <a:ext cx="15274095" cy="272168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RNAseq </a:t>
            </a:r>
            <a:r>
              <a:rPr b="0" i="0" lang="en-US" sz="9000" u="none" cap="none" strike="noStrike">
                <a:solidFill>
                  <a:srgbClr val="C82506"/>
                </a:solidFill>
                <a:latin typeface="Arial"/>
                <a:ea typeface="Arial"/>
                <a:cs typeface="Arial"/>
                <a:sym typeface="Arial"/>
              </a:rPr>
              <a:t>normalization</a:t>
            </a:r>
            <a:r>
              <a:rPr b="0" i="0" lang="en-US" sz="9000" u="none" cap="none" strike="noStrike">
                <a:solidFill>
                  <a:srgbClr val="000000"/>
                </a:solidFill>
                <a:latin typeface="Arial"/>
                <a:ea typeface="Arial"/>
                <a:cs typeface="Arial"/>
                <a:sym typeface="Arial"/>
              </a:rPr>
              <a:t> ≈</a:t>
            </a:r>
            <a:endParaRPr/>
          </a:p>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Flow cytometry </a:t>
            </a:r>
            <a:r>
              <a:rPr b="0" i="0" lang="en-US" sz="9000" u="none" cap="none" strike="noStrike">
                <a:solidFill>
                  <a:srgbClr val="C82506"/>
                </a:solidFill>
                <a:latin typeface="Arial"/>
                <a:ea typeface="Arial"/>
                <a:cs typeface="Arial"/>
                <a:sym typeface="Arial"/>
              </a:rPr>
              <a:t>compensation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69" name="Shape 269"/>
        <p:cNvGrpSpPr/>
        <p:nvPr/>
      </p:nvGrpSpPr>
      <p:grpSpPr>
        <a:xfrm>
          <a:off x="0" y="0"/>
          <a:ext cx="0" cy="0"/>
          <a:chOff x="0" y="0"/>
          <a:chExt cx="0" cy="0"/>
        </a:xfrm>
      </p:grpSpPr>
      <p:graphicFrame>
        <p:nvGraphicFramePr>
          <p:cNvPr id="270" name="Google Shape;270;p20"/>
          <p:cNvGraphicFramePr/>
          <p:nvPr/>
        </p:nvGraphicFramePr>
        <p:xfrm>
          <a:off x="3440122" y="1103669"/>
          <a:ext cx="3000000" cy="3000000"/>
        </p:xfrm>
        <a:graphic>
          <a:graphicData uri="http://schemas.openxmlformats.org/drawingml/2006/table">
            <a:tbl>
              <a:tblPr bandRow="1" firstCol="1" firstRow="1">
                <a:noFill/>
                <a:tableStyleId>{F308E210-06B9-4A9F-9437-99A29E9D83A1}</a:tableStyleId>
              </a:tblPr>
              <a:tblGrid>
                <a:gridCol w="2625775"/>
                <a:gridCol w="2625775"/>
                <a:gridCol w="2625775"/>
                <a:gridCol w="2625775"/>
                <a:gridCol w="2625775"/>
                <a:gridCol w="2625775"/>
                <a:gridCol w="2625775"/>
              </a:tblGrid>
              <a:tr h="121460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mouse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mouse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mouse 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mouse 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mouse 5</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StDev</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6648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gene A</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5</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15</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C82506"/>
                        </a:buClr>
                        <a:buSzPts val="4200"/>
                        <a:buFont typeface="Helvetica Neue"/>
                        <a:buNone/>
                      </a:pPr>
                      <a:r>
                        <a:rPr b="1" i="1" lang="en-US" sz="4200" u="none" cap="none" strike="noStrike">
                          <a:solidFill>
                            <a:srgbClr val="C82506"/>
                          </a:solidFill>
                        </a:rPr>
                        <a:t>3.5</a:t>
                      </a:r>
                      <a:endParaRPr b="1"/>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6648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gene 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115</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110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100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115</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118</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C82506"/>
                        </a:buClr>
                        <a:buSzPts val="4200"/>
                        <a:buFont typeface="Helvetica Neue"/>
                        <a:buNone/>
                      </a:pPr>
                      <a:r>
                        <a:rPr b="1" i="1" lang="en-US" sz="4200" u="none" cap="none" strike="noStrike">
                          <a:solidFill>
                            <a:srgbClr val="C82506"/>
                          </a:solidFill>
                        </a:rPr>
                        <a:t>7.1</a:t>
                      </a:r>
                      <a:endParaRPr b="1"/>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48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gene C</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1000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1100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1050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1045</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1030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C82506"/>
                        </a:buClr>
                        <a:buSzPts val="4200"/>
                        <a:buFont typeface="Helvetica Neue"/>
                        <a:buNone/>
                      </a:pPr>
                      <a:r>
                        <a:rPr b="1" i="1" lang="en-US" sz="4200" u="none" cap="none" strike="noStrike">
                          <a:solidFill>
                            <a:srgbClr val="C82506"/>
                          </a:solidFill>
                        </a:rPr>
                        <a:t>36.4</a:t>
                      </a:r>
                      <a:endParaRPr b="1"/>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6648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gene D</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8000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9000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10000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6000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Helvetica Neue Light"/>
                        <a:buNone/>
                      </a:pPr>
                      <a:r>
                        <a:rPr lang="en-US" sz="4200" u="none" cap="none" strike="noStrike">
                          <a:latin typeface="Helvetica Neue Light"/>
                          <a:ea typeface="Helvetica Neue Light"/>
                          <a:cs typeface="Helvetica Neue Light"/>
                          <a:sym typeface="Helvetica Neue Light"/>
                        </a:rPr>
                        <a:t>7030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C82506"/>
                        </a:buClr>
                        <a:buSzPts val="4200"/>
                        <a:buFont typeface="Helvetica Neue"/>
                        <a:buNone/>
                      </a:pPr>
                      <a:r>
                        <a:rPr b="1" i="1" lang="en-US" sz="4200" u="none" cap="none" strike="noStrike">
                          <a:solidFill>
                            <a:srgbClr val="C82506"/>
                          </a:solidFill>
                        </a:rPr>
                        <a:t>1576.4</a:t>
                      </a:r>
                      <a:endParaRPr b="1"/>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71" name="Google Shape;271;p20"/>
          <p:cNvSpPr txBox="1"/>
          <p:nvPr/>
        </p:nvSpPr>
        <p:spPr>
          <a:xfrm>
            <a:off x="3438755" y="215888"/>
            <a:ext cx="3348906" cy="883271"/>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200"/>
              <a:buFont typeface="Arial"/>
              <a:buNone/>
            </a:pPr>
            <a:r>
              <a:rPr b="0" i="0" lang="en-US" sz="5200" u="none" cap="none" strike="noStrike">
                <a:solidFill>
                  <a:srgbClr val="000000"/>
                </a:solidFill>
                <a:latin typeface="Arial"/>
                <a:ea typeface="Arial"/>
                <a:cs typeface="Arial"/>
                <a:sym typeface="Arial"/>
              </a:rPr>
              <a:t>raw counts</a:t>
            </a:r>
            <a:endParaRPr/>
          </a:p>
        </p:txBody>
      </p:sp>
      <p:grpSp>
        <p:nvGrpSpPr>
          <p:cNvPr id="272" name="Google Shape;272;p20"/>
          <p:cNvGrpSpPr/>
          <p:nvPr/>
        </p:nvGrpSpPr>
        <p:grpSpPr>
          <a:xfrm>
            <a:off x="4932917" y="5491984"/>
            <a:ext cx="9371356" cy="8814142"/>
            <a:chOff x="429350" y="0"/>
            <a:chExt cx="9371354" cy="8814141"/>
          </a:xfrm>
        </p:grpSpPr>
        <p:pic>
          <p:nvPicPr>
            <p:cNvPr descr="Rplot.png" id="273" name="Google Shape;273;p20"/>
            <p:cNvPicPr preferRelativeResize="0"/>
            <p:nvPr/>
          </p:nvPicPr>
          <p:blipFill rotWithShape="1">
            <a:blip r:embed="rId3">
              <a:alphaModFix/>
            </a:blip>
            <a:srcRect b="10853" l="14351" r="3057" t="4072"/>
            <a:stretch/>
          </p:blipFill>
          <p:spPr>
            <a:xfrm>
              <a:off x="1062062" y="0"/>
              <a:ext cx="8738642" cy="7158820"/>
            </a:xfrm>
            <a:prstGeom prst="rect">
              <a:avLst/>
            </a:prstGeom>
            <a:noFill/>
            <a:ln cap="flat" cmpd="sng" w="50800">
              <a:solidFill>
                <a:srgbClr val="000000"/>
              </a:solidFill>
              <a:prstDash val="solid"/>
              <a:miter lim="400000"/>
              <a:headEnd len="sm" w="sm" type="none"/>
              <a:tailEnd len="sm" w="sm" type="none"/>
            </a:ln>
          </p:spPr>
        </p:pic>
        <p:cxnSp>
          <p:nvCxnSpPr>
            <p:cNvPr id="274" name="Google Shape;274;p20"/>
            <p:cNvCxnSpPr/>
            <p:nvPr/>
          </p:nvCxnSpPr>
          <p:spPr>
            <a:xfrm flipH="1" rot="10800000">
              <a:off x="429350" y="2309411"/>
              <a:ext cx="1270001" cy="1270001"/>
            </a:xfrm>
            <a:prstGeom prst="straightConnector1">
              <a:avLst/>
            </a:prstGeom>
            <a:noFill/>
            <a:ln>
              <a:noFill/>
            </a:ln>
          </p:spPr>
        </p:cxnSp>
        <p:cxnSp>
          <p:nvCxnSpPr>
            <p:cNvPr id="275" name="Google Shape;275;p20"/>
            <p:cNvCxnSpPr/>
            <p:nvPr/>
          </p:nvCxnSpPr>
          <p:spPr>
            <a:xfrm>
              <a:off x="5431472" y="7544140"/>
              <a:ext cx="1270001" cy="1270001"/>
            </a:xfrm>
            <a:prstGeom prst="straightConnector1">
              <a:avLst/>
            </a:prstGeom>
            <a:noFill/>
            <a:ln>
              <a:noFill/>
            </a:ln>
          </p:spPr>
        </p:cxnSp>
      </p:grpSp>
      <p:grpSp>
        <p:nvGrpSpPr>
          <p:cNvPr id="276" name="Google Shape;276;p20"/>
          <p:cNvGrpSpPr/>
          <p:nvPr/>
        </p:nvGrpSpPr>
        <p:grpSpPr>
          <a:xfrm>
            <a:off x="8473961" y="5752351"/>
            <a:ext cx="12793559" cy="4979782"/>
            <a:chOff x="0" y="0"/>
            <a:chExt cx="12793558" cy="4979780"/>
          </a:xfrm>
        </p:grpSpPr>
        <p:sp>
          <p:nvSpPr>
            <p:cNvPr id="277" name="Google Shape;277;p20"/>
            <p:cNvSpPr/>
            <p:nvPr/>
          </p:nvSpPr>
          <p:spPr>
            <a:xfrm>
              <a:off x="0" y="0"/>
              <a:ext cx="5339521" cy="4979780"/>
            </a:xfrm>
            <a:prstGeom prst="ellipse">
              <a:avLst/>
            </a:prstGeom>
            <a:noFill/>
            <a:ln cap="flat" cmpd="sng" w="50800">
              <a:solidFill>
                <a:srgbClr val="C82506"/>
              </a:solidFill>
              <a:prstDash val="solid"/>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78" name="Google Shape;278;p20"/>
            <p:cNvSpPr txBox="1"/>
            <p:nvPr/>
          </p:nvSpPr>
          <p:spPr>
            <a:xfrm>
              <a:off x="5650973" y="778994"/>
              <a:ext cx="7142585" cy="2428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C82506"/>
                </a:buClr>
                <a:buSzPts val="5000"/>
                <a:buFont typeface="Helvetica Neue"/>
                <a:buNone/>
              </a:pPr>
              <a:r>
                <a:rPr b="1" i="0" lang="en-US" sz="5000" u="none" cap="none" strike="noStrike">
                  <a:solidFill>
                    <a:srgbClr val="C82506"/>
                  </a:solidFill>
                  <a:latin typeface="Helvetica Neue"/>
                  <a:ea typeface="Helvetica Neue"/>
                  <a:cs typeface="Helvetica Neue"/>
                  <a:sym typeface="Helvetica Neue"/>
                </a:rPr>
                <a:t>genes with higher expression have higher stdDev</a:t>
              </a:r>
              <a:endParaRPr/>
            </a:p>
          </p:txBody>
        </p:sp>
      </p:grpSp>
      <p:sp>
        <p:nvSpPr>
          <p:cNvPr id="279" name="Google Shape;279;p20"/>
          <p:cNvSpPr txBox="1"/>
          <p:nvPr/>
        </p:nvSpPr>
        <p:spPr>
          <a:xfrm>
            <a:off x="14737701" y="10193750"/>
            <a:ext cx="6303600" cy="9138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a:buNone/>
            </a:pPr>
            <a:r>
              <a:rPr b="1" i="0" lang="en-US" sz="5000" u="none" cap="none" strike="noStrike">
                <a:solidFill>
                  <a:srgbClr val="000000"/>
                </a:solidFill>
                <a:latin typeface="Helvetica Neue"/>
                <a:ea typeface="Helvetica Neue"/>
                <a:cs typeface="Helvetica Neue"/>
                <a:sym typeface="Helvetica Neue"/>
              </a:rPr>
              <a:t>Heteroscedasticity</a:t>
            </a:r>
            <a:endParaRPr/>
          </a:p>
        </p:txBody>
      </p:sp>
      <p:sp>
        <p:nvSpPr>
          <p:cNvPr id="280" name="Google Shape;280;p20"/>
          <p:cNvSpPr txBox="1"/>
          <p:nvPr/>
        </p:nvSpPr>
        <p:spPr>
          <a:xfrm rot="-5400000">
            <a:off x="1961401" y="8673625"/>
            <a:ext cx="6303600" cy="9138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a:buNone/>
            </a:pPr>
            <a:r>
              <a:rPr b="1" lang="en-US" sz="5000">
                <a:latin typeface="Helvetica Neue"/>
                <a:ea typeface="Helvetica Neue"/>
                <a:cs typeface="Helvetica Neue"/>
                <a:sym typeface="Helvetica Neue"/>
              </a:rPr>
              <a:t>Median expression</a:t>
            </a:r>
            <a:endParaRPr/>
          </a:p>
        </p:txBody>
      </p:sp>
      <p:sp>
        <p:nvSpPr>
          <p:cNvPr id="281" name="Google Shape;281;p20"/>
          <p:cNvSpPr txBox="1"/>
          <p:nvPr/>
        </p:nvSpPr>
        <p:spPr>
          <a:xfrm>
            <a:off x="6787651" y="12802200"/>
            <a:ext cx="6303600" cy="9138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a:buNone/>
            </a:pPr>
            <a:r>
              <a:rPr b="1" lang="en-US" sz="5000">
                <a:latin typeface="Helvetica Neue"/>
                <a:ea typeface="Helvetica Neue"/>
                <a:cs typeface="Helvetica Neue"/>
                <a:sym typeface="Helvetica Neue"/>
              </a:rPr>
              <a:t>StdDev</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85" name="Shape 285"/>
        <p:cNvGrpSpPr/>
        <p:nvPr/>
      </p:nvGrpSpPr>
      <p:grpSpPr>
        <a:xfrm>
          <a:off x="0" y="0"/>
          <a:ext cx="0" cy="0"/>
          <a:chOff x="0" y="0"/>
          <a:chExt cx="0" cy="0"/>
        </a:xfrm>
      </p:grpSpPr>
      <p:graphicFrame>
        <p:nvGraphicFramePr>
          <p:cNvPr id="286" name="Google Shape;286;p21"/>
          <p:cNvGraphicFramePr/>
          <p:nvPr/>
        </p:nvGraphicFramePr>
        <p:xfrm>
          <a:off x="3440122" y="1066618"/>
          <a:ext cx="3000000" cy="3000000"/>
        </p:xfrm>
        <a:graphic>
          <a:graphicData uri="http://schemas.openxmlformats.org/drawingml/2006/table">
            <a:tbl>
              <a:tblPr bandRow="1" firstCol="1" firstRow="1">
                <a:noFill/>
                <a:tableStyleId>{F308E210-06B9-4A9F-9437-99A29E9D83A1}</a:tableStyleId>
              </a:tblPr>
              <a:tblGrid>
                <a:gridCol w="2625775"/>
                <a:gridCol w="2625775"/>
                <a:gridCol w="2625775"/>
                <a:gridCol w="2625775"/>
                <a:gridCol w="2625775"/>
                <a:gridCol w="2625775"/>
                <a:gridCol w="2625775"/>
              </a:tblGrid>
              <a:tr h="121460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mouse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mouse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mouse 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mouse 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mouse 5</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StDev</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6648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gene A</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2.3</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3.3</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3.3</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3.9</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3.3</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C82506"/>
                        </a:buClr>
                        <a:buSzPts val="4200"/>
                        <a:buFont typeface="Helvetica Neue"/>
                        <a:buNone/>
                      </a:pPr>
                      <a:r>
                        <a:rPr b="1" i="1" lang="en-US" sz="4200" u="none" cap="none" strike="noStrike">
                          <a:solidFill>
                            <a:srgbClr val="C82506"/>
                          </a:solidFill>
                        </a:rPr>
                        <a:t>0.57</a:t>
                      </a:r>
                      <a:endParaRPr b="1"/>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6648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gene 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6.8</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6.8</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6.6</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6.8</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6.9</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C82506"/>
                        </a:buClr>
                        <a:buSzPts val="4200"/>
                        <a:buFont typeface="Helvetica Neue"/>
                        <a:buNone/>
                      </a:pPr>
                      <a:r>
                        <a:rPr b="1" i="1" lang="en-US" sz="4200" u="none" cap="none" strike="noStrike">
                          <a:solidFill>
                            <a:srgbClr val="C82506"/>
                          </a:solidFill>
                        </a:rPr>
                        <a:t>0.09</a:t>
                      </a:r>
                      <a:endParaRPr b="1"/>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48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gene C</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10.0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10.1</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10.0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10.0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10.0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C82506"/>
                        </a:buClr>
                        <a:buSzPts val="4200"/>
                        <a:buFont typeface="Helvetica Neue"/>
                        <a:buNone/>
                      </a:pPr>
                      <a:r>
                        <a:rPr b="1" i="1" lang="en-US" sz="4200" u="none" cap="none" strike="noStrike">
                          <a:solidFill>
                            <a:srgbClr val="C82506"/>
                          </a:solidFill>
                        </a:rPr>
                        <a:t>0.05</a:t>
                      </a:r>
                      <a:endParaRPr b="1"/>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6648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gene D</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13.0</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13.1</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13.3</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12.6</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Calibri"/>
                        <a:buNone/>
                      </a:pPr>
                      <a:r>
                        <a:rPr lang="en-US" sz="4200" u="none" cap="none" strike="noStrike">
                          <a:latin typeface="Calibri"/>
                          <a:ea typeface="Calibri"/>
                          <a:cs typeface="Calibri"/>
                          <a:sym typeface="Calibri"/>
                        </a:rPr>
                        <a:t>12.8</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C82506"/>
                        </a:buClr>
                        <a:buSzPts val="4200"/>
                        <a:buFont typeface="Helvetica Neue"/>
                        <a:buNone/>
                      </a:pPr>
                      <a:r>
                        <a:rPr b="1" i="1" lang="en-US" sz="4200" u="none" cap="none" strike="noStrike">
                          <a:solidFill>
                            <a:srgbClr val="C82506"/>
                          </a:solidFill>
                        </a:rPr>
                        <a:t>0.29</a:t>
                      </a:r>
                      <a:endParaRPr b="1"/>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87" name="Google Shape;287;p21"/>
          <p:cNvSpPr txBox="1"/>
          <p:nvPr/>
        </p:nvSpPr>
        <p:spPr>
          <a:xfrm>
            <a:off x="3499203" y="111443"/>
            <a:ext cx="1808188" cy="883271"/>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200"/>
              <a:buFont typeface="Arial"/>
              <a:buNone/>
            </a:pPr>
            <a:r>
              <a:rPr b="0" i="0" lang="en-US" sz="5200" u="none" cap="none" strike="noStrike">
                <a:solidFill>
                  <a:srgbClr val="000000"/>
                </a:solidFill>
                <a:latin typeface="Arial"/>
                <a:ea typeface="Arial"/>
                <a:cs typeface="Arial"/>
                <a:sym typeface="Arial"/>
              </a:rPr>
              <a:t>Log 2</a:t>
            </a:r>
            <a:endParaRPr/>
          </a:p>
        </p:txBody>
      </p:sp>
      <p:grpSp>
        <p:nvGrpSpPr>
          <p:cNvPr id="288" name="Google Shape;288;p21"/>
          <p:cNvGrpSpPr/>
          <p:nvPr/>
        </p:nvGrpSpPr>
        <p:grpSpPr>
          <a:xfrm>
            <a:off x="4671805" y="5311915"/>
            <a:ext cx="10019224" cy="9072546"/>
            <a:chOff x="429350" y="0"/>
            <a:chExt cx="10019221" cy="9072545"/>
          </a:xfrm>
        </p:grpSpPr>
        <p:pic>
          <p:nvPicPr>
            <p:cNvPr descr="Rplot01.png" id="289" name="Google Shape;289;p21"/>
            <p:cNvPicPr preferRelativeResize="0"/>
            <p:nvPr/>
          </p:nvPicPr>
          <p:blipFill rotWithShape="1">
            <a:blip r:embed="rId3">
              <a:alphaModFix/>
            </a:blip>
            <a:srcRect b="10738" l="9577" r="3772" t="4862"/>
            <a:stretch/>
          </p:blipFill>
          <p:spPr>
            <a:xfrm>
              <a:off x="1011861" y="0"/>
              <a:ext cx="9436710" cy="7310252"/>
            </a:xfrm>
            <a:prstGeom prst="rect">
              <a:avLst/>
            </a:prstGeom>
            <a:noFill/>
            <a:ln cap="flat" cmpd="sng" w="50800">
              <a:solidFill>
                <a:srgbClr val="000000"/>
              </a:solidFill>
              <a:prstDash val="solid"/>
              <a:miter lim="400000"/>
              <a:headEnd len="sm" w="sm" type="none"/>
              <a:tailEnd len="sm" w="sm" type="none"/>
            </a:ln>
          </p:spPr>
        </p:pic>
        <p:cxnSp>
          <p:nvCxnSpPr>
            <p:cNvPr id="290" name="Google Shape;290;p21"/>
            <p:cNvCxnSpPr/>
            <p:nvPr/>
          </p:nvCxnSpPr>
          <p:spPr>
            <a:xfrm flipH="1" rot="10800000">
              <a:off x="429350" y="2385034"/>
              <a:ext cx="1270001" cy="1270001"/>
            </a:xfrm>
            <a:prstGeom prst="straightConnector1">
              <a:avLst/>
            </a:prstGeom>
            <a:noFill/>
            <a:ln>
              <a:noFill/>
            </a:ln>
          </p:spPr>
        </p:cxnSp>
        <p:cxnSp>
          <p:nvCxnSpPr>
            <p:cNvPr id="291" name="Google Shape;291;p21"/>
            <p:cNvCxnSpPr/>
            <p:nvPr/>
          </p:nvCxnSpPr>
          <p:spPr>
            <a:xfrm>
              <a:off x="5431470" y="7802544"/>
              <a:ext cx="1270001" cy="1270001"/>
            </a:xfrm>
            <a:prstGeom prst="straightConnector1">
              <a:avLst/>
            </a:prstGeom>
            <a:noFill/>
            <a:ln>
              <a:noFill/>
            </a:ln>
          </p:spPr>
        </p:cxnSp>
      </p:grpSp>
      <p:grpSp>
        <p:nvGrpSpPr>
          <p:cNvPr id="292" name="Google Shape;292;p21"/>
          <p:cNvGrpSpPr/>
          <p:nvPr/>
        </p:nvGrpSpPr>
        <p:grpSpPr>
          <a:xfrm>
            <a:off x="12009080" y="9050022"/>
            <a:ext cx="9469370" cy="2491560"/>
            <a:chOff x="-1" y="0"/>
            <a:chExt cx="9469369" cy="2491558"/>
          </a:xfrm>
        </p:grpSpPr>
        <p:sp>
          <p:nvSpPr>
            <p:cNvPr id="293" name="Google Shape;293;p21"/>
            <p:cNvSpPr/>
            <p:nvPr/>
          </p:nvSpPr>
          <p:spPr>
            <a:xfrm>
              <a:off x="-1" y="0"/>
              <a:ext cx="2535518" cy="2491558"/>
            </a:xfrm>
            <a:prstGeom prst="ellipse">
              <a:avLst/>
            </a:prstGeom>
            <a:noFill/>
            <a:ln cap="flat" cmpd="sng" w="50800">
              <a:solidFill>
                <a:srgbClr val="C82506"/>
              </a:solidFill>
              <a:prstDash val="solid"/>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94" name="Google Shape;294;p21"/>
            <p:cNvSpPr txBox="1"/>
            <p:nvPr/>
          </p:nvSpPr>
          <p:spPr>
            <a:xfrm>
              <a:off x="2298631" y="31339"/>
              <a:ext cx="7170737" cy="2428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C82506"/>
                </a:buClr>
                <a:buSzPts val="5000"/>
                <a:buFont typeface="Helvetica Neue"/>
                <a:buNone/>
              </a:pPr>
              <a:r>
                <a:rPr b="1" i="0" lang="en-US" sz="5000" u="none" cap="none" strike="noStrike">
                  <a:solidFill>
                    <a:srgbClr val="C82506"/>
                  </a:solidFill>
                  <a:latin typeface="Helvetica Neue"/>
                  <a:ea typeface="Helvetica Neue"/>
                  <a:cs typeface="Helvetica Neue"/>
                  <a:sym typeface="Helvetica Neue"/>
                </a:rPr>
                <a:t>genes with lower expression have highest StdDev</a:t>
              </a:r>
              <a:endParaRPr/>
            </a:p>
          </p:txBody>
        </p:sp>
      </p:grpSp>
      <p:sp>
        <p:nvSpPr>
          <p:cNvPr id="295" name="Google Shape;295;p21"/>
          <p:cNvSpPr txBox="1"/>
          <p:nvPr/>
        </p:nvSpPr>
        <p:spPr>
          <a:xfrm rot="-5400000">
            <a:off x="856550" y="8685900"/>
            <a:ext cx="7682100" cy="9138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a:buNone/>
            </a:pPr>
            <a:r>
              <a:rPr b="1" lang="en-US" sz="5000">
                <a:latin typeface="Helvetica Neue"/>
                <a:ea typeface="Helvetica Neue"/>
                <a:cs typeface="Helvetica Neue"/>
                <a:sym typeface="Helvetica Neue"/>
              </a:rPr>
              <a:t>Median log 2 expression</a:t>
            </a:r>
            <a:endParaRPr/>
          </a:p>
        </p:txBody>
      </p:sp>
      <p:sp>
        <p:nvSpPr>
          <p:cNvPr id="296" name="Google Shape;296;p21"/>
          <p:cNvSpPr txBox="1"/>
          <p:nvPr/>
        </p:nvSpPr>
        <p:spPr>
          <a:xfrm>
            <a:off x="6787651" y="12802200"/>
            <a:ext cx="6303600" cy="9138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a:buNone/>
            </a:pPr>
            <a:r>
              <a:rPr b="1" lang="en-US" sz="5000">
                <a:latin typeface="Helvetica Neue"/>
                <a:ea typeface="Helvetica Neue"/>
                <a:cs typeface="Helvetica Neue"/>
                <a:sym typeface="Helvetica Neue"/>
              </a:rPr>
              <a:t>StdDev</a:t>
            </a:r>
            <a:endParaRPr/>
          </a:p>
        </p:txBody>
      </p:sp>
      <p:sp>
        <p:nvSpPr>
          <p:cNvPr id="297" name="Google Shape;297;p21"/>
          <p:cNvSpPr txBox="1"/>
          <p:nvPr/>
        </p:nvSpPr>
        <p:spPr>
          <a:xfrm>
            <a:off x="3988878" y="5656261"/>
            <a:ext cx="16406100" cy="2422500"/>
          </a:xfrm>
          <a:prstGeom prst="rect">
            <a:avLst/>
          </a:prstGeom>
          <a:solidFill>
            <a:srgbClr val="53585F"/>
          </a:solidFill>
          <a:ln>
            <a:noFill/>
          </a:ln>
          <a:effectLst>
            <a:outerShdw blurRad="1270000" rotWithShape="0" dir="5400000" dist="50800">
              <a:srgbClr val="000000">
                <a:alpha val="50980"/>
              </a:srgbClr>
            </a:outerShdw>
          </a:effectLst>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7400"/>
              <a:buFont typeface="Helvetica Neue"/>
              <a:buNone/>
            </a:pPr>
            <a:r>
              <a:rPr b="1" i="0" lang="en-US" sz="7400" u="none" cap="none" strike="noStrike">
                <a:solidFill>
                  <a:srgbClr val="FFFFFF"/>
                </a:solidFill>
                <a:latin typeface="Helvetica Neue"/>
                <a:ea typeface="Helvetica Neue"/>
                <a:cs typeface="Helvetica Neue"/>
                <a:sym typeface="Helvetica Neue"/>
              </a:rPr>
              <a:t>With large datasets, fixing one problem often creates another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01" name="Shape 301"/>
        <p:cNvGrpSpPr/>
        <p:nvPr/>
      </p:nvGrpSpPr>
      <p:grpSpPr>
        <a:xfrm>
          <a:off x="0" y="0"/>
          <a:ext cx="0" cy="0"/>
          <a:chOff x="0" y="0"/>
          <a:chExt cx="0" cy="0"/>
        </a:xfrm>
      </p:grpSpPr>
      <p:sp>
        <p:nvSpPr>
          <p:cNvPr id="302" name="Google Shape;302;p22"/>
          <p:cNvSpPr/>
          <p:nvPr/>
        </p:nvSpPr>
        <p:spPr>
          <a:xfrm>
            <a:off x="670460" y="1804997"/>
            <a:ext cx="4906642" cy="11221112"/>
          </a:xfrm>
          <a:prstGeom prst="roundRect">
            <a:avLst>
              <a:gd fmla="val 15000" name="adj"/>
            </a:avLst>
          </a:prstGeom>
          <a:solidFill>
            <a:srgbClr val="FFFFFF"/>
          </a:solidFill>
          <a:ln cap="flat" cmpd="sng" w="25400">
            <a:solidFill>
              <a:srgbClr val="000000"/>
            </a:solidFill>
            <a:prstDash val="solid"/>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descr="Image" id="303" name="Google Shape;303;p22"/>
          <p:cNvPicPr preferRelativeResize="0"/>
          <p:nvPr/>
        </p:nvPicPr>
        <p:blipFill rotWithShape="1">
          <a:blip r:embed="rId3">
            <a:alphaModFix/>
          </a:blip>
          <a:srcRect b="0" l="0" r="0" t="0"/>
          <a:stretch/>
        </p:blipFill>
        <p:spPr>
          <a:xfrm>
            <a:off x="1107728" y="2370203"/>
            <a:ext cx="1468134" cy="2446889"/>
          </a:xfrm>
          <a:prstGeom prst="rect">
            <a:avLst/>
          </a:prstGeom>
          <a:noFill/>
          <a:ln>
            <a:noFill/>
          </a:ln>
        </p:spPr>
      </p:pic>
      <p:pic>
        <p:nvPicPr>
          <p:cNvPr descr="Image" id="304" name="Google Shape;304;p22"/>
          <p:cNvPicPr preferRelativeResize="0"/>
          <p:nvPr/>
        </p:nvPicPr>
        <p:blipFill rotWithShape="1">
          <a:blip r:embed="rId3">
            <a:alphaModFix/>
          </a:blip>
          <a:srcRect b="0" l="0" r="0" t="0"/>
          <a:stretch/>
        </p:blipFill>
        <p:spPr>
          <a:xfrm>
            <a:off x="1107728" y="4904665"/>
            <a:ext cx="1468134" cy="2446889"/>
          </a:xfrm>
          <a:prstGeom prst="rect">
            <a:avLst/>
          </a:prstGeom>
          <a:noFill/>
          <a:ln>
            <a:noFill/>
          </a:ln>
        </p:spPr>
      </p:pic>
      <p:pic>
        <p:nvPicPr>
          <p:cNvPr descr="Image" id="305" name="Google Shape;305;p22"/>
          <p:cNvPicPr preferRelativeResize="0"/>
          <p:nvPr/>
        </p:nvPicPr>
        <p:blipFill rotWithShape="1">
          <a:blip r:embed="rId3">
            <a:alphaModFix/>
          </a:blip>
          <a:srcRect b="0" l="0" r="0" t="0"/>
          <a:stretch/>
        </p:blipFill>
        <p:spPr>
          <a:xfrm>
            <a:off x="1107728" y="7439127"/>
            <a:ext cx="1468134" cy="2446888"/>
          </a:xfrm>
          <a:prstGeom prst="rect">
            <a:avLst/>
          </a:prstGeom>
          <a:noFill/>
          <a:ln>
            <a:noFill/>
          </a:ln>
        </p:spPr>
      </p:pic>
      <p:pic>
        <p:nvPicPr>
          <p:cNvPr descr="Image" id="306" name="Google Shape;306;p22"/>
          <p:cNvPicPr preferRelativeResize="0"/>
          <p:nvPr/>
        </p:nvPicPr>
        <p:blipFill rotWithShape="1">
          <a:blip r:embed="rId3">
            <a:alphaModFix/>
          </a:blip>
          <a:srcRect b="0" l="0" r="0" t="0"/>
          <a:stretch/>
        </p:blipFill>
        <p:spPr>
          <a:xfrm>
            <a:off x="1107728" y="9973589"/>
            <a:ext cx="1468134" cy="2446889"/>
          </a:xfrm>
          <a:prstGeom prst="rect">
            <a:avLst/>
          </a:prstGeom>
          <a:noFill/>
          <a:ln>
            <a:noFill/>
          </a:ln>
        </p:spPr>
      </p:pic>
      <p:pic>
        <p:nvPicPr>
          <p:cNvPr descr="Image" id="307" name="Google Shape;307;p22"/>
          <p:cNvPicPr preferRelativeResize="0"/>
          <p:nvPr/>
        </p:nvPicPr>
        <p:blipFill rotWithShape="1">
          <a:blip r:embed="rId3">
            <a:alphaModFix/>
          </a:blip>
          <a:srcRect b="0" l="0" r="0" t="0"/>
          <a:stretch/>
        </p:blipFill>
        <p:spPr>
          <a:xfrm>
            <a:off x="3240622" y="2370203"/>
            <a:ext cx="1468133" cy="2446889"/>
          </a:xfrm>
          <a:prstGeom prst="rect">
            <a:avLst/>
          </a:prstGeom>
          <a:noFill/>
          <a:ln>
            <a:noFill/>
          </a:ln>
        </p:spPr>
      </p:pic>
      <p:pic>
        <p:nvPicPr>
          <p:cNvPr descr="Image" id="308" name="Google Shape;308;p22"/>
          <p:cNvPicPr preferRelativeResize="0"/>
          <p:nvPr/>
        </p:nvPicPr>
        <p:blipFill rotWithShape="1">
          <a:blip r:embed="rId3">
            <a:alphaModFix/>
          </a:blip>
          <a:srcRect b="0" l="0" r="0" t="0"/>
          <a:stretch/>
        </p:blipFill>
        <p:spPr>
          <a:xfrm>
            <a:off x="3240622" y="4904665"/>
            <a:ext cx="1468133" cy="2446889"/>
          </a:xfrm>
          <a:prstGeom prst="rect">
            <a:avLst/>
          </a:prstGeom>
          <a:noFill/>
          <a:ln>
            <a:noFill/>
          </a:ln>
        </p:spPr>
      </p:pic>
      <p:pic>
        <p:nvPicPr>
          <p:cNvPr descr="Image" id="309" name="Google Shape;309;p22"/>
          <p:cNvPicPr preferRelativeResize="0"/>
          <p:nvPr/>
        </p:nvPicPr>
        <p:blipFill rotWithShape="1">
          <a:blip r:embed="rId3">
            <a:alphaModFix/>
          </a:blip>
          <a:srcRect b="0" l="0" r="0" t="0"/>
          <a:stretch/>
        </p:blipFill>
        <p:spPr>
          <a:xfrm>
            <a:off x="3240622" y="7439127"/>
            <a:ext cx="1468133" cy="2446888"/>
          </a:xfrm>
          <a:prstGeom prst="rect">
            <a:avLst/>
          </a:prstGeom>
          <a:noFill/>
          <a:ln>
            <a:noFill/>
          </a:ln>
        </p:spPr>
      </p:pic>
      <p:pic>
        <p:nvPicPr>
          <p:cNvPr descr="Image" id="310" name="Google Shape;310;p22"/>
          <p:cNvPicPr preferRelativeResize="0"/>
          <p:nvPr/>
        </p:nvPicPr>
        <p:blipFill rotWithShape="1">
          <a:blip r:embed="rId3">
            <a:alphaModFix/>
          </a:blip>
          <a:srcRect b="0" l="0" r="0" t="0"/>
          <a:stretch/>
        </p:blipFill>
        <p:spPr>
          <a:xfrm>
            <a:off x="3240622" y="9973589"/>
            <a:ext cx="1468133" cy="2446889"/>
          </a:xfrm>
          <a:prstGeom prst="rect">
            <a:avLst/>
          </a:prstGeom>
          <a:noFill/>
          <a:ln>
            <a:noFill/>
          </a:ln>
        </p:spPr>
      </p:pic>
      <p:cxnSp>
        <p:nvCxnSpPr>
          <p:cNvPr id="311" name="Google Shape;311;p22"/>
          <p:cNvCxnSpPr/>
          <p:nvPr/>
        </p:nvCxnSpPr>
        <p:spPr>
          <a:xfrm>
            <a:off x="5708093" y="7697747"/>
            <a:ext cx="1535817" cy="1"/>
          </a:xfrm>
          <a:prstGeom prst="straightConnector1">
            <a:avLst/>
          </a:prstGeom>
          <a:noFill/>
          <a:ln cap="flat" cmpd="sng" w="88900">
            <a:solidFill>
              <a:srgbClr val="000000"/>
            </a:solidFill>
            <a:prstDash val="solid"/>
            <a:miter lim="400000"/>
            <a:headEnd len="sm" w="sm" type="none"/>
            <a:tailEnd len="med" w="med" type="triangle"/>
          </a:ln>
        </p:spPr>
      </p:cxnSp>
      <p:cxnSp>
        <p:nvCxnSpPr>
          <p:cNvPr id="312" name="Google Shape;312;p22"/>
          <p:cNvCxnSpPr/>
          <p:nvPr/>
        </p:nvCxnSpPr>
        <p:spPr>
          <a:xfrm flipH="1" rot="10800000">
            <a:off x="13823853" y="7697747"/>
            <a:ext cx="1535818" cy="1"/>
          </a:xfrm>
          <a:prstGeom prst="straightConnector1">
            <a:avLst/>
          </a:prstGeom>
          <a:noFill/>
          <a:ln cap="flat" cmpd="sng" w="88900">
            <a:solidFill>
              <a:srgbClr val="000000"/>
            </a:solidFill>
            <a:prstDash val="solid"/>
            <a:miter lim="400000"/>
            <a:headEnd len="sm" w="sm" type="none"/>
            <a:tailEnd len="med" w="med" type="triangle"/>
          </a:ln>
        </p:spPr>
      </p:cxnSp>
      <p:sp>
        <p:nvSpPr>
          <p:cNvPr id="313" name="Google Shape;313;p22"/>
          <p:cNvSpPr/>
          <p:nvPr/>
        </p:nvSpPr>
        <p:spPr>
          <a:xfrm>
            <a:off x="18842333" y="2087192"/>
            <a:ext cx="4906642" cy="11221112"/>
          </a:xfrm>
          <a:prstGeom prst="roundRect">
            <a:avLst>
              <a:gd fmla="val 15000" name="adj"/>
            </a:avLst>
          </a:prstGeom>
          <a:solidFill>
            <a:srgbClr val="FFFFFF"/>
          </a:solidFill>
          <a:ln cap="flat" cmpd="sng" w="25400">
            <a:solidFill>
              <a:srgbClr val="000000"/>
            </a:solidFill>
            <a:prstDash val="solid"/>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descr="images.jpg" id="314" name="Google Shape;314;p22"/>
          <p:cNvPicPr preferRelativeResize="0"/>
          <p:nvPr/>
        </p:nvPicPr>
        <p:blipFill rotWithShape="1">
          <a:blip r:embed="rId4">
            <a:alphaModFix/>
          </a:blip>
          <a:srcRect b="0" l="0" r="0" t="0"/>
          <a:stretch/>
        </p:blipFill>
        <p:spPr>
          <a:xfrm>
            <a:off x="19558080" y="2959112"/>
            <a:ext cx="1785833" cy="1785835"/>
          </a:xfrm>
          <a:prstGeom prst="rect">
            <a:avLst/>
          </a:prstGeom>
          <a:noFill/>
          <a:ln>
            <a:noFill/>
          </a:ln>
        </p:spPr>
      </p:pic>
      <p:pic>
        <p:nvPicPr>
          <p:cNvPr descr="images.jpg" id="315" name="Google Shape;315;p22"/>
          <p:cNvPicPr preferRelativeResize="0"/>
          <p:nvPr/>
        </p:nvPicPr>
        <p:blipFill rotWithShape="1">
          <a:blip r:embed="rId4">
            <a:alphaModFix/>
          </a:blip>
          <a:srcRect b="0" l="0" r="0" t="0"/>
          <a:stretch/>
        </p:blipFill>
        <p:spPr>
          <a:xfrm>
            <a:off x="19558080" y="5483238"/>
            <a:ext cx="1785833" cy="1785834"/>
          </a:xfrm>
          <a:prstGeom prst="rect">
            <a:avLst/>
          </a:prstGeom>
          <a:noFill/>
          <a:ln>
            <a:noFill/>
          </a:ln>
        </p:spPr>
      </p:pic>
      <p:pic>
        <p:nvPicPr>
          <p:cNvPr descr="images.jpg" id="316" name="Google Shape;316;p22"/>
          <p:cNvPicPr preferRelativeResize="0"/>
          <p:nvPr/>
        </p:nvPicPr>
        <p:blipFill rotWithShape="1">
          <a:blip r:embed="rId4">
            <a:alphaModFix/>
          </a:blip>
          <a:srcRect b="0" l="0" r="0" t="0"/>
          <a:stretch/>
        </p:blipFill>
        <p:spPr>
          <a:xfrm>
            <a:off x="19558080" y="8060942"/>
            <a:ext cx="1785833" cy="1785833"/>
          </a:xfrm>
          <a:prstGeom prst="rect">
            <a:avLst/>
          </a:prstGeom>
          <a:noFill/>
          <a:ln>
            <a:noFill/>
          </a:ln>
        </p:spPr>
      </p:pic>
      <p:pic>
        <p:nvPicPr>
          <p:cNvPr descr="images.jpg" id="317" name="Google Shape;317;p22"/>
          <p:cNvPicPr preferRelativeResize="0"/>
          <p:nvPr/>
        </p:nvPicPr>
        <p:blipFill rotWithShape="1">
          <a:blip r:embed="rId4">
            <a:alphaModFix/>
          </a:blip>
          <a:srcRect b="0" l="0" r="0" t="0"/>
          <a:stretch/>
        </p:blipFill>
        <p:spPr>
          <a:xfrm>
            <a:off x="19558080" y="10638643"/>
            <a:ext cx="1785833" cy="1785833"/>
          </a:xfrm>
          <a:prstGeom prst="rect">
            <a:avLst/>
          </a:prstGeom>
          <a:noFill/>
          <a:ln>
            <a:noFill/>
          </a:ln>
        </p:spPr>
      </p:pic>
      <p:pic>
        <p:nvPicPr>
          <p:cNvPr descr="images.jpg" id="318" name="Google Shape;318;p22"/>
          <p:cNvPicPr preferRelativeResize="0"/>
          <p:nvPr/>
        </p:nvPicPr>
        <p:blipFill rotWithShape="1">
          <a:blip r:embed="rId4">
            <a:alphaModFix/>
          </a:blip>
          <a:srcRect b="0" l="0" r="0" t="0"/>
          <a:stretch/>
        </p:blipFill>
        <p:spPr>
          <a:xfrm>
            <a:off x="21403549" y="2971019"/>
            <a:ext cx="1785833" cy="1785833"/>
          </a:xfrm>
          <a:prstGeom prst="rect">
            <a:avLst/>
          </a:prstGeom>
          <a:noFill/>
          <a:ln>
            <a:noFill/>
          </a:ln>
        </p:spPr>
      </p:pic>
      <p:pic>
        <p:nvPicPr>
          <p:cNvPr descr="images.jpg" id="319" name="Google Shape;319;p22"/>
          <p:cNvPicPr preferRelativeResize="0"/>
          <p:nvPr/>
        </p:nvPicPr>
        <p:blipFill rotWithShape="1">
          <a:blip r:embed="rId4">
            <a:alphaModFix/>
          </a:blip>
          <a:srcRect b="0" l="0" r="0" t="0"/>
          <a:stretch/>
        </p:blipFill>
        <p:spPr>
          <a:xfrm>
            <a:off x="21403549" y="5495145"/>
            <a:ext cx="1785833" cy="1785833"/>
          </a:xfrm>
          <a:prstGeom prst="rect">
            <a:avLst/>
          </a:prstGeom>
          <a:noFill/>
          <a:ln>
            <a:noFill/>
          </a:ln>
        </p:spPr>
      </p:pic>
      <p:pic>
        <p:nvPicPr>
          <p:cNvPr descr="images.jpg" id="320" name="Google Shape;320;p22"/>
          <p:cNvPicPr preferRelativeResize="0"/>
          <p:nvPr/>
        </p:nvPicPr>
        <p:blipFill rotWithShape="1">
          <a:blip r:embed="rId4">
            <a:alphaModFix/>
          </a:blip>
          <a:srcRect b="0" l="0" r="0" t="0"/>
          <a:stretch/>
        </p:blipFill>
        <p:spPr>
          <a:xfrm>
            <a:off x="21403549" y="8072848"/>
            <a:ext cx="1785833" cy="1785833"/>
          </a:xfrm>
          <a:prstGeom prst="rect">
            <a:avLst/>
          </a:prstGeom>
          <a:noFill/>
          <a:ln>
            <a:noFill/>
          </a:ln>
        </p:spPr>
      </p:pic>
      <p:pic>
        <p:nvPicPr>
          <p:cNvPr descr="images.jpg" id="321" name="Google Shape;321;p22"/>
          <p:cNvPicPr preferRelativeResize="0"/>
          <p:nvPr/>
        </p:nvPicPr>
        <p:blipFill rotWithShape="1">
          <a:blip r:embed="rId4">
            <a:alphaModFix/>
          </a:blip>
          <a:srcRect b="0" l="0" r="0" t="0"/>
          <a:stretch/>
        </p:blipFill>
        <p:spPr>
          <a:xfrm>
            <a:off x="21403549" y="10650550"/>
            <a:ext cx="1785833" cy="1785833"/>
          </a:xfrm>
          <a:prstGeom prst="rect">
            <a:avLst/>
          </a:prstGeom>
          <a:noFill/>
          <a:ln>
            <a:noFill/>
          </a:ln>
        </p:spPr>
      </p:pic>
      <p:sp>
        <p:nvSpPr>
          <p:cNvPr id="322" name="Google Shape;322;p22"/>
          <p:cNvSpPr txBox="1"/>
          <p:nvPr/>
        </p:nvSpPr>
        <p:spPr>
          <a:xfrm>
            <a:off x="19683086" y="3631590"/>
            <a:ext cx="1535818"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23" name="Google Shape;323;p22"/>
          <p:cNvSpPr txBox="1"/>
          <p:nvPr/>
        </p:nvSpPr>
        <p:spPr>
          <a:xfrm>
            <a:off x="21528557" y="3631590"/>
            <a:ext cx="1535817"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24" name="Google Shape;324;p22"/>
          <p:cNvSpPr txBox="1"/>
          <p:nvPr/>
        </p:nvSpPr>
        <p:spPr>
          <a:xfrm>
            <a:off x="21565029" y="6246541"/>
            <a:ext cx="1535819"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25" name="Google Shape;325;p22"/>
          <p:cNvSpPr txBox="1"/>
          <p:nvPr/>
        </p:nvSpPr>
        <p:spPr>
          <a:xfrm>
            <a:off x="21565029" y="8721512"/>
            <a:ext cx="1535819"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26" name="Google Shape;326;p22"/>
          <p:cNvSpPr txBox="1"/>
          <p:nvPr/>
        </p:nvSpPr>
        <p:spPr>
          <a:xfrm>
            <a:off x="21621805" y="11397373"/>
            <a:ext cx="1535819" cy="488504"/>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27" name="Google Shape;327;p22"/>
          <p:cNvSpPr txBox="1"/>
          <p:nvPr/>
        </p:nvSpPr>
        <p:spPr>
          <a:xfrm>
            <a:off x="19627980" y="11352634"/>
            <a:ext cx="1535818" cy="488504"/>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28" name="Google Shape;328;p22"/>
          <p:cNvSpPr txBox="1"/>
          <p:nvPr/>
        </p:nvSpPr>
        <p:spPr>
          <a:xfrm>
            <a:off x="19683086" y="8721512"/>
            <a:ext cx="1535818"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29" name="Google Shape;329;p22"/>
          <p:cNvSpPr txBox="1"/>
          <p:nvPr/>
        </p:nvSpPr>
        <p:spPr>
          <a:xfrm>
            <a:off x="19683086" y="6246541"/>
            <a:ext cx="1535818"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30" name="Google Shape;330;p22"/>
          <p:cNvSpPr txBox="1"/>
          <p:nvPr/>
        </p:nvSpPr>
        <p:spPr>
          <a:xfrm>
            <a:off x="5220494" y="186177"/>
            <a:ext cx="13943013" cy="141358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1" lang="en-US" sz="9000" u="none" cap="none" strike="noStrike">
                <a:solidFill>
                  <a:srgbClr val="000000"/>
                </a:solidFill>
                <a:latin typeface="Arial"/>
                <a:ea typeface="Arial"/>
                <a:cs typeface="Arial"/>
                <a:sym typeface="Arial"/>
              </a:rPr>
              <a:t>expected</a:t>
            </a:r>
            <a:r>
              <a:rPr b="0" i="0" lang="en-US" sz="9000" u="none" cap="none" strike="noStrike">
                <a:solidFill>
                  <a:srgbClr val="000000"/>
                </a:solidFill>
                <a:latin typeface="Arial"/>
                <a:ea typeface="Arial"/>
                <a:cs typeface="Arial"/>
                <a:sym typeface="Arial"/>
              </a:rPr>
              <a:t> reads per sample</a:t>
            </a:r>
            <a:endParaRPr/>
          </a:p>
        </p:txBody>
      </p:sp>
      <p:sp>
        <p:nvSpPr>
          <p:cNvPr id="331" name="Google Shape;331;p22"/>
          <p:cNvSpPr/>
          <p:nvPr/>
        </p:nvSpPr>
        <p:spPr>
          <a:xfrm>
            <a:off x="19875779" y="3851974"/>
            <a:ext cx="1241352" cy="750097"/>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32" name="Google Shape;332;p22"/>
          <p:cNvSpPr/>
          <p:nvPr/>
        </p:nvSpPr>
        <p:spPr>
          <a:xfrm>
            <a:off x="21675788" y="3851974"/>
            <a:ext cx="1241353" cy="750097"/>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33" name="Google Shape;333;p22"/>
          <p:cNvSpPr/>
          <p:nvPr/>
        </p:nvSpPr>
        <p:spPr>
          <a:xfrm>
            <a:off x="21712262" y="6349249"/>
            <a:ext cx="1241354"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34" name="Google Shape;334;p22"/>
          <p:cNvSpPr/>
          <p:nvPr/>
        </p:nvSpPr>
        <p:spPr>
          <a:xfrm>
            <a:off x="19830319" y="6349249"/>
            <a:ext cx="1241353"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35" name="Google Shape;335;p22"/>
          <p:cNvSpPr/>
          <p:nvPr/>
        </p:nvSpPr>
        <p:spPr>
          <a:xfrm>
            <a:off x="19875779" y="8926873"/>
            <a:ext cx="1241352"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36" name="Google Shape;336;p22"/>
          <p:cNvSpPr/>
          <p:nvPr/>
        </p:nvSpPr>
        <p:spPr>
          <a:xfrm>
            <a:off x="21712262" y="8955195"/>
            <a:ext cx="1241354"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37" name="Google Shape;337;p22"/>
          <p:cNvSpPr/>
          <p:nvPr/>
        </p:nvSpPr>
        <p:spPr>
          <a:xfrm>
            <a:off x="19830319" y="11504496"/>
            <a:ext cx="1241353"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38" name="Google Shape;338;p22"/>
          <p:cNvSpPr/>
          <p:nvPr/>
        </p:nvSpPr>
        <p:spPr>
          <a:xfrm>
            <a:off x="21675788" y="11504496"/>
            <a:ext cx="1241353"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39" name="Google Shape;339;p22"/>
          <p:cNvSpPr txBox="1"/>
          <p:nvPr/>
        </p:nvSpPr>
        <p:spPr>
          <a:xfrm>
            <a:off x="7300569" y="7293532"/>
            <a:ext cx="1344474"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Pool</a:t>
            </a:r>
            <a:endParaRPr/>
          </a:p>
        </p:txBody>
      </p:sp>
      <p:sp>
        <p:nvSpPr>
          <p:cNvPr id="340" name="Google Shape;340;p22"/>
          <p:cNvSpPr txBox="1"/>
          <p:nvPr/>
        </p:nvSpPr>
        <p:spPr>
          <a:xfrm>
            <a:off x="15379620" y="6966923"/>
            <a:ext cx="1788379" cy="1461650"/>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Single fastq</a:t>
            </a:r>
            <a:endParaRPr/>
          </a:p>
        </p:txBody>
      </p:sp>
      <p:cxnSp>
        <p:nvCxnSpPr>
          <p:cNvPr id="341" name="Google Shape;341;p22"/>
          <p:cNvCxnSpPr/>
          <p:nvPr/>
        </p:nvCxnSpPr>
        <p:spPr>
          <a:xfrm>
            <a:off x="17187949" y="7737073"/>
            <a:ext cx="1535817" cy="1"/>
          </a:xfrm>
          <a:prstGeom prst="straightConnector1">
            <a:avLst/>
          </a:prstGeom>
          <a:noFill/>
          <a:ln cap="flat" cmpd="sng" w="88900">
            <a:solidFill>
              <a:srgbClr val="000000"/>
            </a:solidFill>
            <a:prstDash val="solid"/>
            <a:miter lim="400000"/>
            <a:headEnd len="sm" w="sm" type="none"/>
            <a:tailEnd len="med" w="med" type="triangle"/>
          </a:ln>
        </p:spPr>
      </p:cxnSp>
      <p:sp>
        <p:nvSpPr>
          <p:cNvPr id="342" name="Google Shape;342;p22"/>
          <p:cNvSpPr txBox="1"/>
          <p:nvPr/>
        </p:nvSpPr>
        <p:spPr>
          <a:xfrm>
            <a:off x="10696770" y="7293532"/>
            <a:ext cx="2858110"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Sequence</a:t>
            </a:r>
            <a:endParaRPr/>
          </a:p>
        </p:txBody>
      </p:sp>
      <p:cxnSp>
        <p:nvCxnSpPr>
          <p:cNvPr id="343" name="Google Shape;343;p22"/>
          <p:cNvCxnSpPr/>
          <p:nvPr/>
        </p:nvCxnSpPr>
        <p:spPr>
          <a:xfrm>
            <a:off x="8955090" y="7697747"/>
            <a:ext cx="1535817" cy="1"/>
          </a:xfrm>
          <a:prstGeom prst="straightConnector1">
            <a:avLst/>
          </a:prstGeom>
          <a:noFill/>
          <a:ln cap="flat" cmpd="sng" w="88900">
            <a:solidFill>
              <a:srgbClr val="000000"/>
            </a:solidFill>
            <a:prstDash val="solid"/>
            <a:miter lim="400000"/>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47" name="Shape 347"/>
        <p:cNvGrpSpPr/>
        <p:nvPr/>
      </p:nvGrpSpPr>
      <p:grpSpPr>
        <a:xfrm>
          <a:off x="0" y="0"/>
          <a:ext cx="0" cy="0"/>
          <a:chOff x="0" y="0"/>
          <a:chExt cx="0" cy="0"/>
        </a:xfrm>
      </p:grpSpPr>
      <p:sp>
        <p:nvSpPr>
          <p:cNvPr id="348" name="Google Shape;348;p23"/>
          <p:cNvSpPr/>
          <p:nvPr/>
        </p:nvSpPr>
        <p:spPr>
          <a:xfrm>
            <a:off x="670460" y="1804997"/>
            <a:ext cx="4906642" cy="11221112"/>
          </a:xfrm>
          <a:prstGeom prst="roundRect">
            <a:avLst>
              <a:gd fmla="val 15000" name="adj"/>
            </a:avLst>
          </a:prstGeom>
          <a:solidFill>
            <a:srgbClr val="FFFFFF"/>
          </a:solidFill>
          <a:ln cap="flat" cmpd="sng" w="25400">
            <a:solidFill>
              <a:srgbClr val="000000"/>
            </a:solidFill>
            <a:prstDash val="solid"/>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descr="Image" id="349" name="Google Shape;349;p23"/>
          <p:cNvPicPr preferRelativeResize="0"/>
          <p:nvPr/>
        </p:nvPicPr>
        <p:blipFill rotWithShape="1">
          <a:blip r:embed="rId3">
            <a:alphaModFix/>
          </a:blip>
          <a:srcRect b="0" l="0" r="0" t="0"/>
          <a:stretch/>
        </p:blipFill>
        <p:spPr>
          <a:xfrm>
            <a:off x="1107728" y="2370203"/>
            <a:ext cx="1468134" cy="2446889"/>
          </a:xfrm>
          <a:prstGeom prst="rect">
            <a:avLst/>
          </a:prstGeom>
          <a:noFill/>
          <a:ln>
            <a:noFill/>
          </a:ln>
        </p:spPr>
      </p:pic>
      <p:pic>
        <p:nvPicPr>
          <p:cNvPr descr="Image" id="350" name="Google Shape;350;p23"/>
          <p:cNvPicPr preferRelativeResize="0"/>
          <p:nvPr/>
        </p:nvPicPr>
        <p:blipFill rotWithShape="1">
          <a:blip r:embed="rId3">
            <a:alphaModFix/>
          </a:blip>
          <a:srcRect b="0" l="0" r="0" t="0"/>
          <a:stretch/>
        </p:blipFill>
        <p:spPr>
          <a:xfrm>
            <a:off x="1107728" y="4904665"/>
            <a:ext cx="1468134" cy="2446889"/>
          </a:xfrm>
          <a:prstGeom prst="rect">
            <a:avLst/>
          </a:prstGeom>
          <a:noFill/>
          <a:ln>
            <a:noFill/>
          </a:ln>
        </p:spPr>
      </p:pic>
      <p:pic>
        <p:nvPicPr>
          <p:cNvPr descr="Image" id="351" name="Google Shape;351;p23"/>
          <p:cNvPicPr preferRelativeResize="0"/>
          <p:nvPr/>
        </p:nvPicPr>
        <p:blipFill rotWithShape="1">
          <a:blip r:embed="rId3">
            <a:alphaModFix/>
          </a:blip>
          <a:srcRect b="0" l="0" r="0" t="0"/>
          <a:stretch/>
        </p:blipFill>
        <p:spPr>
          <a:xfrm>
            <a:off x="1107728" y="7439127"/>
            <a:ext cx="1468134" cy="2446888"/>
          </a:xfrm>
          <a:prstGeom prst="rect">
            <a:avLst/>
          </a:prstGeom>
          <a:noFill/>
          <a:ln>
            <a:noFill/>
          </a:ln>
        </p:spPr>
      </p:pic>
      <p:pic>
        <p:nvPicPr>
          <p:cNvPr descr="Image" id="352" name="Google Shape;352;p23"/>
          <p:cNvPicPr preferRelativeResize="0"/>
          <p:nvPr/>
        </p:nvPicPr>
        <p:blipFill rotWithShape="1">
          <a:blip r:embed="rId3">
            <a:alphaModFix/>
          </a:blip>
          <a:srcRect b="0" l="0" r="0" t="0"/>
          <a:stretch/>
        </p:blipFill>
        <p:spPr>
          <a:xfrm>
            <a:off x="1107728" y="9973589"/>
            <a:ext cx="1468134" cy="2446889"/>
          </a:xfrm>
          <a:prstGeom prst="rect">
            <a:avLst/>
          </a:prstGeom>
          <a:noFill/>
          <a:ln>
            <a:noFill/>
          </a:ln>
        </p:spPr>
      </p:pic>
      <p:pic>
        <p:nvPicPr>
          <p:cNvPr descr="Image" id="353" name="Google Shape;353;p23"/>
          <p:cNvPicPr preferRelativeResize="0"/>
          <p:nvPr/>
        </p:nvPicPr>
        <p:blipFill rotWithShape="1">
          <a:blip r:embed="rId3">
            <a:alphaModFix/>
          </a:blip>
          <a:srcRect b="0" l="0" r="0" t="0"/>
          <a:stretch/>
        </p:blipFill>
        <p:spPr>
          <a:xfrm>
            <a:off x="3240622" y="2370203"/>
            <a:ext cx="1468133" cy="2446889"/>
          </a:xfrm>
          <a:prstGeom prst="rect">
            <a:avLst/>
          </a:prstGeom>
          <a:noFill/>
          <a:ln>
            <a:noFill/>
          </a:ln>
        </p:spPr>
      </p:pic>
      <p:pic>
        <p:nvPicPr>
          <p:cNvPr descr="Image" id="354" name="Google Shape;354;p23"/>
          <p:cNvPicPr preferRelativeResize="0"/>
          <p:nvPr/>
        </p:nvPicPr>
        <p:blipFill rotWithShape="1">
          <a:blip r:embed="rId3">
            <a:alphaModFix/>
          </a:blip>
          <a:srcRect b="0" l="0" r="0" t="0"/>
          <a:stretch/>
        </p:blipFill>
        <p:spPr>
          <a:xfrm>
            <a:off x="3240622" y="4904665"/>
            <a:ext cx="1468133" cy="2446889"/>
          </a:xfrm>
          <a:prstGeom prst="rect">
            <a:avLst/>
          </a:prstGeom>
          <a:noFill/>
          <a:ln>
            <a:noFill/>
          </a:ln>
        </p:spPr>
      </p:pic>
      <p:pic>
        <p:nvPicPr>
          <p:cNvPr descr="Image" id="355" name="Google Shape;355;p23"/>
          <p:cNvPicPr preferRelativeResize="0"/>
          <p:nvPr/>
        </p:nvPicPr>
        <p:blipFill rotWithShape="1">
          <a:blip r:embed="rId3">
            <a:alphaModFix/>
          </a:blip>
          <a:srcRect b="0" l="0" r="0" t="0"/>
          <a:stretch/>
        </p:blipFill>
        <p:spPr>
          <a:xfrm>
            <a:off x="3240622" y="7439127"/>
            <a:ext cx="1468133" cy="2446888"/>
          </a:xfrm>
          <a:prstGeom prst="rect">
            <a:avLst/>
          </a:prstGeom>
          <a:noFill/>
          <a:ln>
            <a:noFill/>
          </a:ln>
        </p:spPr>
      </p:pic>
      <p:pic>
        <p:nvPicPr>
          <p:cNvPr descr="Image" id="356" name="Google Shape;356;p23"/>
          <p:cNvPicPr preferRelativeResize="0"/>
          <p:nvPr/>
        </p:nvPicPr>
        <p:blipFill rotWithShape="1">
          <a:blip r:embed="rId3">
            <a:alphaModFix/>
          </a:blip>
          <a:srcRect b="0" l="0" r="0" t="0"/>
          <a:stretch/>
        </p:blipFill>
        <p:spPr>
          <a:xfrm>
            <a:off x="3240622" y="9973589"/>
            <a:ext cx="1468133" cy="2446889"/>
          </a:xfrm>
          <a:prstGeom prst="rect">
            <a:avLst/>
          </a:prstGeom>
          <a:noFill/>
          <a:ln>
            <a:noFill/>
          </a:ln>
        </p:spPr>
      </p:pic>
      <p:cxnSp>
        <p:nvCxnSpPr>
          <p:cNvPr id="357" name="Google Shape;357;p23"/>
          <p:cNvCxnSpPr/>
          <p:nvPr/>
        </p:nvCxnSpPr>
        <p:spPr>
          <a:xfrm>
            <a:off x="5708093" y="7697747"/>
            <a:ext cx="1535817" cy="1"/>
          </a:xfrm>
          <a:prstGeom prst="straightConnector1">
            <a:avLst/>
          </a:prstGeom>
          <a:noFill/>
          <a:ln cap="flat" cmpd="sng" w="88900">
            <a:solidFill>
              <a:srgbClr val="000000"/>
            </a:solidFill>
            <a:prstDash val="solid"/>
            <a:miter lim="400000"/>
            <a:headEnd len="sm" w="sm" type="none"/>
            <a:tailEnd len="med" w="med" type="triangle"/>
          </a:ln>
        </p:spPr>
      </p:cxnSp>
      <p:cxnSp>
        <p:nvCxnSpPr>
          <p:cNvPr id="358" name="Google Shape;358;p23"/>
          <p:cNvCxnSpPr/>
          <p:nvPr/>
        </p:nvCxnSpPr>
        <p:spPr>
          <a:xfrm flipH="1" rot="10800000">
            <a:off x="13823853" y="7697747"/>
            <a:ext cx="1535818" cy="1"/>
          </a:xfrm>
          <a:prstGeom prst="straightConnector1">
            <a:avLst/>
          </a:prstGeom>
          <a:noFill/>
          <a:ln cap="flat" cmpd="sng" w="88900">
            <a:solidFill>
              <a:srgbClr val="000000"/>
            </a:solidFill>
            <a:prstDash val="solid"/>
            <a:miter lim="400000"/>
            <a:headEnd len="sm" w="sm" type="none"/>
            <a:tailEnd len="med" w="med" type="triangle"/>
          </a:ln>
        </p:spPr>
      </p:cxnSp>
      <p:sp>
        <p:nvSpPr>
          <p:cNvPr id="359" name="Google Shape;359;p23"/>
          <p:cNvSpPr/>
          <p:nvPr/>
        </p:nvSpPr>
        <p:spPr>
          <a:xfrm>
            <a:off x="18842333" y="2087192"/>
            <a:ext cx="4906642" cy="11221112"/>
          </a:xfrm>
          <a:prstGeom prst="roundRect">
            <a:avLst>
              <a:gd fmla="val 15000" name="adj"/>
            </a:avLst>
          </a:prstGeom>
          <a:solidFill>
            <a:srgbClr val="FFFFFF"/>
          </a:solidFill>
          <a:ln cap="flat" cmpd="sng" w="25400">
            <a:solidFill>
              <a:srgbClr val="000000"/>
            </a:solidFill>
            <a:prstDash val="solid"/>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pic>
        <p:nvPicPr>
          <p:cNvPr descr="images.jpg" id="360" name="Google Shape;360;p23"/>
          <p:cNvPicPr preferRelativeResize="0"/>
          <p:nvPr/>
        </p:nvPicPr>
        <p:blipFill rotWithShape="1">
          <a:blip r:embed="rId4">
            <a:alphaModFix/>
          </a:blip>
          <a:srcRect b="0" l="0" r="0" t="0"/>
          <a:stretch/>
        </p:blipFill>
        <p:spPr>
          <a:xfrm>
            <a:off x="19558080" y="2959112"/>
            <a:ext cx="1785833" cy="1785835"/>
          </a:xfrm>
          <a:prstGeom prst="rect">
            <a:avLst/>
          </a:prstGeom>
          <a:noFill/>
          <a:ln>
            <a:noFill/>
          </a:ln>
        </p:spPr>
      </p:pic>
      <p:pic>
        <p:nvPicPr>
          <p:cNvPr descr="images.jpg" id="361" name="Google Shape;361;p23"/>
          <p:cNvPicPr preferRelativeResize="0"/>
          <p:nvPr/>
        </p:nvPicPr>
        <p:blipFill rotWithShape="1">
          <a:blip r:embed="rId4">
            <a:alphaModFix/>
          </a:blip>
          <a:srcRect b="0" l="0" r="0" t="0"/>
          <a:stretch/>
        </p:blipFill>
        <p:spPr>
          <a:xfrm>
            <a:off x="19558080" y="5483238"/>
            <a:ext cx="1785833" cy="1785834"/>
          </a:xfrm>
          <a:prstGeom prst="rect">
            <a:avLst/>
          </a:prstGeom>
          <a:noFill/>
          <a:ln>
            <a:noFill/>
          </a:ln>
        </p:spPr>
      </p:pic>
      <p:pic>
        <p:nvPicPr>
          <p:cNvPr descr="images.jpg" id="362" name="Google Shape;362;p23"/>
          <p:cNvPicPr preferRelativeResize="0"/>
          <p:nvPr/>
        </p:nvPicPr>
        <p:blipFill rotWithShape="1">
          <a:blip r:embed="rId4">
            <a:alphaModFix/>
          </a:blip>
          <a:srcRect b="0" l="0" r="0" t="0"/>
          <a:stretch/>
        </p:blipFill>
        <p:spPr>
          <a:xfrm>
            <a:off x="19558080" y="8060942"/>
            <a:ext cx="1785833" cy="1785833"/>
          </a:xfrm>
          <a:prstGeom prst="rect">
            <a:avLst/>
          </a:prstGeom>
          <a:noFill/>
          <a:ln>
            <a:noFill/>
          </a:ln>
        </p:spPr>
      </p:pic>
      <p:pic>
        <p:nvPicPr>
          <p:cNvPr descr="images.jpg" id="363" name="Google Shape;363;p23"/>
          <p:cNvPicPr preferRelativeResize="0"/>
          <p:nvPr/>
        </p:nvPicPr>
        <p:blipFill rotWithShape="1">
          <a:blip r:embed="rId4">
            <a:alphaModFix/>
          </a:blip>
          <a:srcRect b="0" l="0" r="0" t="0"/>
          <a:stretch/>
        </p:blipFill>
        <p:spPr>
          <a:xfrm>
            <a:off x="19558080" y="10638643"/>
            <a:ext cx="1785833" cy="1785833"/>
          </a:xfrm>
          <a:prstGeom prst="rect">
            <a:avLst/>
          </a:prstGeom>
          <a:noFill/>
          <a:ln>
            <a:noFill/>
          </a:ln>
        </p:spPr>
      </p:pic>
      <p:pic>
        <p:nvPicPr>
          <p:cNvPr descr="images.jpg" id="364" name="Google Shape;364;p23"/>
          <p:cNvPicPr preferRelativeResize="0"/>
          <p:nvPr/>
        </p:nvPicPr>
        <p:blipFill rotWithShape="1">
          <a:blip r:embed="rId4">
            <a:alphaModFix/>
          </a:blip>
          <a:srcRect b="0" l="0" r="0" t="0"/>
          <a:stretch/>
        </p:blipFill>
        <p:spPr>
          <a:xfrm>
            <a:off x="21403549" y="2971019"/>
            <a:ext cx="1785833" cy="1785833"/>
          </a:xfrm>
          <a:prstGeom prst="rect">
            <a:avLst/>
          </a:prstGeom>
          <a:noFill/>
          <a:ln>
            <a:noFill/>
          </a:ln>
        </p:spPr>
      </p:pic>
      <p:pic>
        <p:nvPicPr>
          <p:cNvPr descr="images.jpg" id="365" name="Google Shape;365;p23"/>
          <p:cNvPicPr preferRelativeResize="0"/>
          <p:nvPr/>
        </p:nvPicPr>
        <p:blipFill rotWithShape="1">
          <a:blip r:embed="rId4">
            <a:alphaModFix/>
          </a:blip>
          <a:srcRect b="0" l="0" r="0" t="0"/>
          <a:stretch/>
        </p:blipFill>
        <p:spPr>
          <a:xfrm>
            <a:off x="21403549" y="5495145"/>
            <a:ext cx="1785833" cy="1785833"/>
          </a:xfrm>
          <a:prstGeom prst="rect">
            <a:avLst/>
          </a:prstGeom>
          <a:noFill/>
          <a:ln>
            <a:noFill/>
          </a:ln>
        </p:spPr>
      </p:pic>
      <p:pic>
        <p:nvPicPr>
          <p:cNvPr descr="images.jpg" id="366" name="Google Shape;366;p23"/>
          <p:cNvPicPr preferRelativeResize="0"/>
          <p:nvPr/>
        </p:nvPicPr>
        <p:blipFill rotWithShape="1">
          <a:blip r:embed="rId4">
            <a:alphaModFix/>
          </a:blip>
          <a:srcRect b="0" l="0" r="0" t="0"/>
          <a:stretch/>
        </p:blipFill>
        <p:spPr>
          <a:xfrm>
            <a:off x="21403549" y="8072848"/>
            <a:ext cx="1785833" cy="1785833"/>
          </a:xfrm>
          <a:prstGeom prst="rect">
            <a:avLst/>
          </a:prstGeom>
          <a:noFill/>
          <a:ln>
            <a:noFill/>
          </a:ln>
        </p:spPr>
      </p:pic>
      <p:pic>
        <p:nvPicPr>
          <p:cNvPr descr="images.jpg" id="367" name="Google Shape;367;p23"/>
          <p:cNvPicPr preferRelativeResize="0"/>
          <p:nvPr/>
        </p:nvPicPr>
        <p:blipFill rotWithShape="1">
          <a:blip r:embed="rId4">
            <a:alphaModFix/>
          </a:blip>
          <a:srcRect b="0" l="0" r="0" t="0"/>
          <a:stretch/>
        </p:blipFill>
        <p:spPr>
          <a:xfrm>
            <a:off x="21403549" y="10650550"/>
            <a:ext cx="1785833" cy="1785833"/>
          </a:xfrm>
          <a:prstGeom prst="rect">
            <a:avLst/>
          </a:prstGeom>
          <a:noFill/>
          <a:ln>
            <a:noFill/>
          </a:ln>
        </p:spPr>
      </p:pic>
      <p:sp>
        <p:nvSpPr>
          <p:cNvPr id="368" name="Google Shape;368;p23"/>
          <p:cNvSpPr txBox="1"/>
          <p:nvPr/>
        </p:nvSpPr>
        <p:spPr>
          <a:xfrm>
            <a:off x="19683086" y="3631590"/>
            <a:ext cx="1535818"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69" name="Google Shape;369;p23"/>
          <p:cNvSpPr txBox="1"/>
          <p:nvPr/>
        </p:nvSpPr>
        <p:spPr>
          <a:xfrm>
            <a:off x="21528557" y="3631590"/>
            <a:ext cx="1535817"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70" name="Google Shape;370;p23"/>
          <p:cNvSpPr txBox="1"/>
          <p:nvPr/>
        </p:nvSpPr>
        <p:spPr>
          <a:xfrm>
            <a:off x="21565029" y="6246541"/>
            <a:ext cx="1535819"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71" name="Google Shape;371;p23"/>
          <p:cNvSpPr txBox="1"/>
          <p:nvPr/>
        </p:nvSpPr>
        <p:spPr>
          <a:xfrm>
            <a:off x="21565029" y="8721512"/>
            <a:ext cx="1535819"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72" name="Google Shape;372;p23"/>
          <p:cNvSpPr txBox="1"/>
          <p:nvPr/>
        </p:nvSpPr>
        <p:spPr>
          <a:xfrm>
            <a:off x="21621805" y="11397373"/>
            <a:ext cx="1535819" cy="488504"/>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73" name="Google Shape;373;p23"/>
          <p:cNvSpPr txBox="1"/>
          <p:nvPr/>
        </p:nvSpPr>
        <p:spPr>
          <a:xfrm>
            <a:off x="19627980" y="11352634"/>
            <a:ext cx="1535818" cy="488504"/>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74" name="Google Shape;374;p23"/>
          <p:cNvSpPr txBox="1"/>
          <p:nvPr/>
        </p:nvSpPr>
        <p:spPr>
          <a:xfrm>
            <a:off x="19683086" y="8721512"/>
            <a:ext cx="1535818"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75" name="Google Shape;375;p23"/>
          <p:cNvSpPr txBox="1"/>
          <p:nvPr/>
        </p:nvSpPr>
        <p:spPr>
          <a:xfrm>
            <a:off x="19683086" y="6246541"/>
            <a:ext cx="1535818"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376" name="Google Shape;376;p23"/>
          <p:cNvSpPr txBox="1"/>
          <p:nvPr/>
        </p:nvSpPr>
        <p:spPr>
          <a:xfrm>
            <a:off x="5220494" y="186177"/>
            <a:ext cx="13943013" cy="141358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1" lang="en-US" sz="9000" u="none" cap="none" strike="noStrike">
                <a:solidFill>
                  <a:srgbClr val="000000"/>
                </a:solidFill>
                <a:latin typeface="Arial"/>
                <a:ea typeface="Arial"/>
                <a:cs typeface="Arial"/>
                <a:sym typeface="Arial"/>
              </a:rPr>
              <a:t>expected</a:t>
            </a:r>
            <a:r>
              <a:rPr b="0" i="0" lang="en-US" sz="9000" u="none" cap="none" strike="noStrike">
                <a:solidFill>
                  <a:srgbClr val="000000"/>
                </a:solidFill>
                <a:latin typeface="Arial"/>
                <a:ea typeface="Arial"/>
                <a:cs typeface="Arial"/>
                <a:sym typeface="Arial"/>
              </a:rPr>
              <a:t> reads per sample</a:t>
            </a:r>
            <a:endParaRPr/>
          </a:p>
        </p:txBody>
      </p:sp>
      <p:sp>
        <p:nvSpPr>
          <p:cNvPr id="377" name="Google Shape;377;p23"/>
          <p:cNvSpPr/>
          <p:nvPr/>
        </p:nvSpPr>
        <p:spPr>
          <a:xfrm>
            <a:off x="19875779" y="3851974"/>
            <a:ext cx="1241352" cy="750097"/>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78" name="Google Shape;378;p23"/>
          <p:cNvSpPr/>
          <p:nvPr/>
        </p:nvSpPr>
        <p:spPr>
          <a:xfrm>
            <a:off x="21675788" y="3851974"/>
            <a:ext cx="1241353" cy="750097"/>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79" name="Google Shape;379;p23"/>
          <p:cNvSpPr/>
          <p:nvPr/>
        </p:nvSpPr>
        <p:spPr>
          <a:xfrm>
            <a:off x="21712262" y="6349249"/>
            <a:ext cx="1241354"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80" name="Google Shape;380;p23"/>
          <p:cNvSpPr/>
          <p:nvPr/>
        </p:nvSpPr>
        <p:spPr>
          <a:xfrm>
            <a:off x="19830319" y="6349249"/>
            <a:ext cx="1241353"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81" name="Google Shape;381;p23"/>
          <p:cNvSpPr/>
          <p:nvPr/>
        </p:nvSpPr>
        <p:spPr>
          <a:xfrm>
            <a:off x="19875779" y="8926873"/>
            <a:ext cx="1241352"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82" name="Google Shape;382;p23"/>
          <p:cNvSpPr/>
          <p:nvPr/>
        </p:nvSpPr>
        <p:spPr>
          <a:xfrm>
            <a:off x="21712262" y="8955195"/>
            <a:ext cx="1241354"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83" name="Google Shape;383;p23"/>
          <p:cNvSpPr/>
          <p:nvPr/>
        </p:nvSpPr>
        <p:spPr>
          <a:xfrm>
            <a:off x="19830319" y="11504496"/>
            <a:ext cx="1241353"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84" name="Google Shape;384;p23"/>
          <p:cNvSpPr/>
          <p:nvPr/>
        </p:nvSpPr>
        <p:spPr>
          <a:xfrm>
            <a:off x="21675788" y="11504496"/>
            <a:ext cx="1241353" cy="750096"/>
          </a:xfrm>
          <a:prstGeom prst="roundRect">
            <a:avLst>
              <a:gd fmla="val 29359"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85" name="Google Shape;385;p23"/>
          <p:cNvSpPr txBox="1"/>
          <p:nvPr/>
        </p:nvSpPr>
        <p:spPr>
          <a:xfrm>
            <a:off x="7300569" y="7293532"/>
            <a:ext cx="1344474"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Pool</a:t>
            </a:r>
            <a:endParaRPr/>
          </a:p>
        </p:txBody>
      </p:sp>
      <p:sp>
        <p:nvSpPr>
          <p:cNvPr id="386" name="Google Shape;386;p23"/>
          <p:cNvSpPr txBox="1"/>
          <p:nvPr/>
        </p:nvSpPr>
        <p:spPr>
          <a:xfrm>
            <a:off x="15379620" y="6966923"/>
            <a:ext cx="1788379" cy="1461650"/>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Single fastq</a:t>
            </a:r>
            <a:endParaRPr/>
          </a:p>
        </p:txBody>
      </p:sp>
      <p:pic>
        <p:nvPicPr>
          <p:cNvPr descr="Line" id="387" name="Google Shape;387;p23"/>
          <p:cNvPicPr preferRelativeResize="0"/>
          <p:nvPr/>
        </p:nvPicPr>
        <p:blipFill rotWithShape="1">
          <a:blip r:embed="rId5">
            <a:alphaModFix/>
          </a:blip>
          <a:srcRect b="0" l="0" r="0" t="0"/>
          <a:stretch/>
        </p:blipFill>
        <p:spPr>
          <a:xfrm rot="-293857">
            <a:off x="5144869" y="875545"/>
            <a:ext cx="4959151" cy="357190"/>
          </a:xfrm>
          <a:prstGeom prst="rect">
            <a:avLst/>
          </a:prstGeom>
          <a:noFill/>
          <a:ln>
            <a:noFill/>
          </a:ln>
        </p:spPr>
      </p:pic>
      <p:sp>
        <p:nvSpPr>
          <p:cNvPr id="388" name="Google Shape;388;p23"/>
          <p:cNvSpPr txBox="1"/>
          <p:nvPr/>
        </p:nvSpPr>
        <p:spPr>
          <a:xfrm>
            <a:off x="9827243" y="1072439"/>
            <a:ext cx="600572" cy="994247"/>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C82506"/>
              </a:buClr>
              <a:buSzPts val="6000"/>
              <a:buFont typeface="Arial"/>
              <a:buNone/>
            </a:pPr>
            <a:r>
              <a:rPr b="1" i="0" lang="en-US" sz="6000" u="none" cap="none" strike="noStrike">
                <a:solidFill>
                  <a:srgbClr val="C82506"/>
                </a:solidFill>
                <a:latin typeface="Arial"/>
                <a:ea typeface="Arial"/>
                <a:cs typeface="Arial"/>
                <a:sym typeface="Arial"/>
              </a:rPr>
              <a:t>^</a:t>
            </a:r>
            <a:endParaRPr/>
          </a:p>
        </p:txBody>
      </p:sp>
      <p:sp>
        <p:nvSpPr>
          <p:cNvPr id="389" name="Google Shape;389;p23"/>
          <p:cNvSpPr txBox="1"/>
          <p:nvPr/>
        </p:nvSpPr>
        <p:spPr>
          <a:xfrm>
            <a:off x="8761944" y="1498791"/>
            <a:ext cx="2731170" cy="12162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C82506"/>
              </a:buClr>
              <a:buSzPts val="7600"/>
              <a:buFont typeface="Arial"/>
              <a:buNone/>
            </a:pPr>
            <a:r>
              <a:rPr b="0" i="1" lang="en-US" sz="7600" u="none" cap="none" strike="noStrike">
                <a:solidFill>
                  <a:srgbClr val="C82506"/>
                </a:solidFill>
                <a:latin typeface="Arial"/>
                <a:ea typeface="Arial"/>
                <a:cs typeface="Arial"/>
                <a:sym typeface="Arial"/>
              </a:rPr>
              <a:t>actual</a:t>
            </a:r>
            <a:endParaRPr/>
          </a:p>
        </p:txBody>
      </p:sp>
      <p:cxnSp>
        <p:nvCxnSpPr>
          <p:cNvPr id="390" name="Google Shape;390;p23"/>
          <p:cNvCxnSpPr/>
          <p:nvPr/>
        </p:nvCxnSpPr>
        <p:spPr>
          <a:xfrm>
            <a:off x="17187949" y="7737073"/>
            <a:ext cx="1535817" cy="1"/>
          </a:xfrm>
          <a:prstGeom prst="straightConnector1">
            <a:avLst/>
          </a:prstGeom>
          <a:noFill/>
          <a:ln cap="flat" cmpd="sng" w="88900">
            <a:solidFill>
              <a:srgbClr val="000000"/>
            </a:solidFill>
            <a:prstDash val="solid"/>
            <a:miter lim="400000"/>
            <a:headEnd len="sm" w="sm" type="none"/>
            <a:tailEnd len="med" w="med" type="triangle"/>
          </a:ln>
        </p:spPr>
      </p:cxnSp>
      <p:sp>
        <p:nvSpPr>
          <p:cNvPr id="391" name="Google Shape;391;p23"/>
          <p:cNvSpPr txBox="1"/>
          <p:nvPr/>
        </p:nvSpPr>
        <p:spPr>
          <a:xfrm>
            <a:off x="10696770" y="7293532"/>
            <a:ext cx="2858110"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Sequence</a:t>
            </a:r>
            <a:endParaRPr/>
          </a:p>
        </p:txBody>
      </p:sp>
      <p:cxnSp>
        <p:nvCxnSpPr>
          <p:cNvPr id="392" name="Google Shape;392;p23"/>
          <p:cNvCxnSpPr/>
          <p:nvPr/>
        </p:nvCxnSpPr>
        <p:spPr>
          <a:xfrm>
            <a:off x="8955090" y="7697747"/>
            <a:ext cx="1535817" cy="1"/>
          </a:xfrm>
          <a:prstGeom prst="straightConnector1">
            <a:avLst/>
          </a:prstGeom>
          <a:noFill/>
          <a:ln cap="flat" cmpd="sng" w="88900">
            <a:solidFill>
              <a:srgbClr val="000000"/>
            </a:solidFill>
            <a:prstDash val="solid"/>
            <a:miter lim="400000"/>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96" name="Shape 396"/>
        <p:cNvGrpSpPr/>
        <p:nvPr/>
      </p:nvGrpSpPr>
      <p:grpSpPr>
        <a:xfrm>
          <a:off x="0" y="0"/>
          <a:ext cx="0" cy="0"/>
          <a:chOff x="0" y="0"/>
          <a:chExt cx="0" cy="0"/>
        </a:xfrm>
      </p:grpSpPr>
      <p:grpSp>
        <p:nvGrpSpPr>
          <p:cNvPr id="397" name="Google Shape;397;p24"/>
          <p:cNvGrpSpPr/>
          <p:nvPr/>
        </p:nvGrpSpPr>
        <p:grpSpPr>
          <a:xfrm>
            <a:off x="7861282" y="2762925"/>
            <a:ext cx="1581279" cy="4361505"/>
            <a:chOff x="0" y="0"/>
            <a:chExt cx="1581277" cy="4361503"/>
          </a:xfrm>
        </p:grpSpPr>
        <p:pic>
          <p:nvPicPr>
            <p:cNvPr descr="images.jpg" id="398" name="Google Shape;398;p24"/>
            <p:cNvPicPr preferRelativeResize="0"/>
            <p:nvPr/>
          </p:nvPicPr>
          <p:blipFill rotWithShape="1">
            <a:blip r:embed="rId3">
              <a:alphaModFix/>
            </a:blip>
            <a:srcRect b="8519" l="12847" r="12847" t="8519"/>
            <a:stretch/>
          </p:blipFill>
          <p:spPr>
            <a:xfrm>
              <a:off x="104436" y="0"/>
              <a:ext cx="1326946" cy="1481529"/>
            </a:xfrm>
            <a:prstGeom prst="rect">
              <a:avLst/>
            </a:prstGeom>
            <a:noFill/>
            <a:ln>
              <a:noFill/>
            </a:ln>
          </p:spPr>
        </p:pic>
        <p:pic>
          <p:nvPicPr>
            <p:cNvPr descr="images.jpg" id="399" name="Google Shape;399;p24"/>
            <p:cNvPicPr preferRelativeResize="0"/>
            <p:nvPr/>
          </p:nvPicPr>
          <p:blipFill rotWithShape="1">
            <a:blip r:embed="rId3">
              <a:alphaModFix/>
            </a:blip>
            <a:srcRect b="10812" l="14919" r="14927" t="10804"/>
            <a:stretch/>
          </p:blipFill>
          <p:spPr>
            <a:xfrm>
              <a:off x="186779" y="2923302"/>
              <a:ext cx="1252929" cy="1399872"/>
            </a:xfrm>
            <a:prstGeom prst="rect">
              <a:avLst/>
            </a:prstGeom>
            <a:noFill/>
            <a:ln>
              <a:noFill/>
            </a:ln>
          </p:spPr>
        </p:pic>
        <p:sp>
          <p:nvSpPr>
            <p:cNvPr id="400" name="Google Shape;400;p24"/>
            <p:cNvSpPr txBox="1"/>
            <p:nvPr/>
          </p:nvSpPr>
          <p:spPr>
            <a:xfrm>
              <a:off x="0" y="520325"/>
              <a:ext cx="1535817" cy="488504"/>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401" name="Google Shape;401;p24"/>
            <p:cNvSpPr txBox="1"/>
            <p:nvPr/>
          </p:nvSpPr>
          <p:spPr>
            <a:xfrm>
              <a:off x="45458" y="3391023"/>
              <a:ext cx="1535819" cy="488504"/>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402" name="Google Shape;402;p24"/>
            <p:cNvSpPr/>
            <p:nvPr/>
          </p:nvSpPr>
          <p:spPr>
            <a:xfrm>
              <a:off x="192691" y="418307"/>
              <a:ext cx="1241353" cy="1072498"/>
            </a:xfrm>
            <a:prstGeom prst="roundRect">
              <a:avLst>
                <a:gd fmla="val 20533"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03" name="Google Shape;403;p24"/>
            <p:cNvSpPr/>
            <p:nvPr/>
          </p:nvSpPr>
          <p:spPr>
            <a:xfrm>
              <a:off x="192691" y="3837273"/>
              <a:ext cx="1241353" cy="524230"/>
            </a:xfrm>
            <a:prstGeom prst="roundRect">
              <a:avLst>
                <a:gd fmla="val 42008"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grpSp>
        <p:nvGrpSpPr>
          <p:cNvPr id="404" name="Google Shape;404;p24"/>
          <p:cNvGrpSpPr/>
          <p:nvPr/>
        </p:nvGrpSpPr>
        <p:grpSpPr>
          <a:xfrm>
            <a:off x="9666431" y="3150623"/>
            <a:ext cx="7422086" cy="4201962"/>
            <a:chOff x="0" y="0"/>
            <a:chExt cx="7422085" cy="4201961"/>
          </a:xfrm>
        </p:grpSpPr>
        <p:cxnSp>
          <p:nvCxnSpPr>
            <p:cNvPr id="405" name="Google Shape;405;p24"/>
            <p:cNvCxnSpPr/>
            <p:nvPr/>
          </p:nvCxnSpPr>
          <p:spPr>
            <a:xfrm>
              <a:off x="1720192" y="353066"/>
              <a:ext cx="5330244" cy="1"/>
            </a:xfrm>
            <a:prstGeom prst="straightConnector1">
              <a:avLst/>
            </a:prstGeom>
            <a:noFill/>
            <a:ln cap="flat" cmpd="sng" w="63500">
              <a:solidFill>
                <a:srgbClr val="000000"/>
              </a:solidFill>
              <a:prstDash val="solid"/>
              <a:miter lim="400000"/>
              <a:headEnd len="sm" w="sm" type="none"/>
              <a:tailEnd len="sm" w="sm" type="none"/>
            </a:ln>
          </p:spPr>
        </p:cxnSp>
        <p:sp>
          <p:nvSpPr>
            <p:cNvPr id="406" name="Google Shape;406;p24"/>
            <p:cNvSpPr/>
            <p:nvPr/>
          </p:nvSpPr>
          <p:spPr>
            <a:xfrm>
              <a:off x="1703385" y="0"/>
              <a:ext cx="2033866" cy="706134"/>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07" name="Google Shape;407;p24"/>
            <p:cNvSpPr txBox="1"/>
            <p:nvPr/>
          </p:nvSpPr>
          <p:spPr>
            <a:xfrm>
              <a:off x="1703385" y="40328"/>
              <a:ext cx="2033866" cy="625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200"/>
                <a:buFont typeface="Helvetica Neue Light"/>
                <a:buNone/>
              </a:pPr>
              <a:r>
                <a:rPr b="0" i="0" lang="en-US" sz="3200" u="none" cap="none" strike="noStrike">
                  <a:solidFill>
                    <a:srgbClr val="FFFFFF"/>
                  </a:solidFill>
                  <a:latin typeface="Helvetica Neue Light"/>
                  <a:ea typeface="Helvetica Neue Light"/>
                  <a:cs typeface="Helvetica Neue Light"/>
                  <a:sym typeface="Helvetica Neue Light"/>
                </a:rPr>
                <a:t>exon 1</a:t>
              </a:r>
              <a:endParaRPr/>
            </a:p>
          </p:txBody>
        </p:sp>
        <p:sp>
          <p:nvSpPr>
            <p:cNvPr id="408" name="Google Shape;408;p24"/>
            <p:cNvSpPr/>
            <p:nvPr/>
          </p:nvSpPr>
          <p:spPr>
            <a:xfrm>
              <a:off x="4052235" y="2023"/>
              <a:ext cx="2046964" cy="704110"/>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09" name="Google Shape;409;p24"/>
            <p:cNvSpPr txBox="1"/>
            <p:nvPr/>
          </p:nvSpPr>
          <p:spPr>
            <a:xfrm>
              <a:off x="4052235" y="41340"/>
              <a:ext cx="2046964" cy="625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200"/>
                <a:buFont typeface="Helvetica Neue Light"/>
                <a:buNone/>
              </a:pPr>
              <a:r>
                <a:rPr b="0" i="0" lang="en-US" sz="3200" u="none" cap="none" strike="noStrike">
                  <a:solidFill>
                    <a:srgbClr val="FFFFFF"/>
                  </a:solidFill>
                  <a:latin typeface="Helvetica Neue Light"/>
                  <a:ea typeface="Helvetica Neue Light"/>
                  <a:cs typeface="Helvetica Neue Light"/>
                  <a:sym typeface="Helvetica Neue Light"/>
                </a:rPr>
                <a:t>exon 2</a:t>
              </a:r>
              <a:endParaRPr/>
            </a:p>
          </p:txBody>
        </p:sp>
        <p:sp>
          <p:nvSpPr>
            <p:cNvPr id="410" name="Google Shape;410;p24"/>
            <p:cNvSpPr/>
            <p:nvPr/>
          </p:nvSpPr>
          <p:spPr>
            <a:xfrm>
              <a:off x="6414182" y="2023"/>
              <a:ext cx="958282" cy="704110"/>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11" name="Google Shape;411;p24"/>
            <p:cNvSpPr txBox="1"/>
            <p:nvPr/>
          </p:nvSpPr>
          <p:spPr>
            <a:xfrm>
              <a:off x="6414182" y="41340"/>
              <a:ext cx="958282" cy="625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200"/>
                <a:buFont typeface="Helvetica Neue Light"/>
                <a:buNone/>
              </a:pPr>
              <a:r>
                <a:rPr b="0" i="0" lang="en-US" sz="3200" u="none" cap="none" strike="noStrike">
                  <a:solidFill>
                    <a:srgbClr val="FFFFFF"/>
                  </a:solidFill>
                  <a:latin typeface="Helvetica Neue Light"/>
                  <a:ea typeface="Helvetica Neue Light"/>
                  <a:cs typeface="Helvetica Neue Light"/>
                  <a:sym typeface="Helvetica Neue Light"/>
                </a:rPr>
                <a:t>e 3</a:t>
              </a:r>
              <a:endParaRPr/>
            </a:p>
          </p:txBody>
        </p:sp>
        <p:sp>
          <p:nvSpPr>
            <p:cNvPr id="412" name="Google Shape;412;p24"/>
            <p:cNvSpPr txBox="1"/>
            <p:nvPr/>
          </p:nvSpPr>
          <p:spPr>
            <a:xfrm>
              <a:off x="0" y="85256"/>
              <a:ext cx="1578844"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sample1</a:t>
              </a:r>
              <a:endParaRPr/>
            </a:p>
          </p:txBody>
        </p:sp>
        <p:cxnSp>
          <p:nvCxnSpPr>
            <p:cNvPr id="413" name="Google Shape;413;p24"/>
            <p:cNvCxnSpPr/>
            <p:nvPr/>
          </p:nvCxnSpPr>
          <p:spPr>
            <a:xfrm>
              <a:off x="1720192" y="969966"/>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414" name="Google Shape;414;p24"/>
            <p:cNvCxnSpPr/>
            <p:nvPr/>
          </p:nvCxnSpPr>
          <p:spPr>
            <a:xfrm>
              <a:off x="1898784" y="1135574"/>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15" name="Google Shape;415;p24"/>
            <p:cNvCxnSpPr/>
            <p:nvPr/>
          </p:nvCxnSpPr>
          <p:spPr>
            <a:xfrm>
              <a:off x="2077378" y="1314168"/>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16" name="Google Shape;416;p24"/>
            <p:cNvCxnSpPr/>
            <p:nvPr/>
          </p:nvCxnSpPr>
          <p:spPr>
            <a:xfrm>
              <a:off x="2255972" y="1492762"/>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17" name="Google Shape;417;p24"/>
            <p:cNvCxnSpPr/>
            <p:nvPr/>
          </p:nvCxnSpPr>
          <p:spPr>
            <a:xfrm>
              <a:off x="2434566" y="1671356"/>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418" name="Google Shape;418;p24"/>
            <p:cNvCxnSpPr/>
            <p:nvPr/>
          </p:nvCxnSpPr>
          <p:spPr>
            <a:xfrm>
              <a:off x="2613161" y="1849949"/>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19" name="Google Shape;419;p24"/>
            <p:cNvCxnSpPr/>
            <p:nvPr/>
          </p:nvCxnSpPr>
          <p:spPr>
            <a:xfrm>
              <a:off x="2791755" y="2028543"/>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420" name="Google Shape;420;p24"/>
            <p:cNvCxnSpPr/>
            <p:nvPr/>
          </p:nvCxnSpPr>
          <p:spPr>
            <a:xfrm>
              <a:off x="2970348" y="2207137"/>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21" name="Google Shape;421;p24"/>
            <p:cNvCxnSpPr/>
            <p:nvPr/>
          </p:nvCxnSpPr>
          <p:spPr>
            <a:xfrm>
              <a:off x="2449686" y="956981"/>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422" name="Google Shape;422;p24"/>
            <p:cNvCxnSpPr/>
            <p:nvPr/>
          </p:nvCxnSpPr>
          <p:spPr>
            <a:xfrm>
              <a:off x="2628281" y="1135574"/>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23" name="Google Shape;423;p24"/>
            <p:cNvCxnSpPr/>
            <p:nvPr/>
          </p:nvCxnSpPr>
          <p:spPr>
            <a:xfrm>
              <a:off x="2806875" y="1314168"/>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424" name="Google Shape;424;p24"/>
            <p:cNvCxnSpPr/>
            <p:nvPr/>
          </p:nvCxnSpPr>
          <p:spPr>
            <a:xfrm>
              <a:off x="2985468" y="1492762"/>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25" name="Google Shape;425;p24"/>
            <p:cNvCxnSpPr/>
            <p:nvPr/>
          </p:nvCxnSpPr>
          <p:spPr>
            <a:xfrm>
              <a:off x="3164062" y="1671356"/>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26" name="Google Shape;426;p24"/>
            <p:cNvCxnSpPr/>
            <p:nvPr/>
          </p:nvCxnSpPr>
          <p:spPr>
            <a:xfrm>
              <a:off x="4256550" y="962165"/>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27" name="Google Shape;427;p24"/>
            <p:cNvCxnSpPr/>
            <p:nvPr/>
          </p:nvCxnSpPr>
          <p:spPr>
            <a:xfrm>
              <a:off x="4435144" y="1140759"/>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428" name="Google Shape;428;p24"/>
            <p:cNvCxnSpPr/>
            <p:nvPr/>
          </p:nvCxnSpPr>
          <p:spPr>
            <a:xfrm>
              <a:off x="4613737" y="1319353"/>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29" name="Google Shape;429;p24"/>
            <p:cNvCxnSpPr/>
            <p:nvPr/>
          </p:nvCxnSpPr>
          <p:spPr>
            <a:xfrm>
              <a:off x="4792331" y="1497946"/>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30" name="Google Shape;430;p24"/>
            <p:cNvCxnSpPr/>
            <p:nvPr/>
          </p:nvCxnSpPr>
          <p:spPr>
            <a:xfrm>
              <a:off x="4970925" y="1676540"/>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31" name="Google Shape;431;p24"/>
            <p:cNvCxnSpPr/>
            <p:nvPr/>
          </p:nvCxnSpPr>
          <p:spPr>
            <a:xfrm>
              <a:off x="5149519" y="1855134"/>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432" name="Google Shape;432;p24"/>
            <p:cNvCxnSpPr/>
            <p:nvPr/>
          </p:nvCxnSpPr>
          <p:spPr>
            <a:xfrm>
              <a:off x="5328112" y="2033728"/>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33" name="Google Shape;433;p24"/>
            <p:cNvCxnSpPr/>
            <p:nvPr/>
          </p:nvCxnSpPr>
          <p:spPr>
            <a:xfrm>
              <a:off x="5506706" y="2212321"/>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34" name="Google Shape;434;p24"/>
            <p:cNvCxnSpPr/>
            <p:nvPr/>
          </p:nvCxnSpPr>
          <p:spPr>
            <a:xfrm>
              <a:off x="4970925" y="956981"/>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35" name="Google Shape;435;p24"/>
            <p:cNvCxnSpPr/>
            <p:nvPr/>
          </p:nvCxnSpPr>
          <p:spPr>
            <a:xfrm>
              <a:off x="5149519" y="1135574"/>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436" name="Google Shape;436;p24"/>
            <p:cNvCxnSpPr/>
            <p:nvPr/>
          </p:nvCxnSpPr>
          <p:spPr>
            <a:xfrm>
              <a:off x="5328112" y="1314168"/>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37" name="Google Shape;437;p24"/>
            <p:cNvCxnSpPr/>
            <p:nvPr/>
          </p:nvCxnSpPr>
          <p:spPr>
            <a:xfrm>
              <a:off x="5506706" y="1492762"/>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38" name="Google Shape;438;p24"/>
            <p:cNvCxnSpPr/>
            <p:nvPr/>
          </p:nvCxnSpPr>
          <p:spPr>
            <a:xfrm>
              <a:off x="5685300" y="1671356"/>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39" name="Google Shape;439;p24"/>
            <p:cNvCxnSpPr/>
            <p:nvPr/>
          </p:nvCxnSpPr>
          <p:spPr>
            <a:xfrm>
              <a:off x="6412232" y="933167"/>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440" name="Google Shape;440;p24"/>
            <p:cNvCxnSpPr/>
            <p:nvPr/>
          </p:nvCxnSpPr>
          <p:spPr>
            <a:xfrm>
              <a:off x="6590826" y="1111761"/>
              <a:ext cx="541262" cy="2"/>
            </a:xfrm>
            <a:prstGeom prst="straightConnector1">
              <a:avLst/>
            </a:prstGeom>
            <a:noFill/>
            <a:ln cap="flat" cmpd="sng" w="50800">
              <a:solidFill>
                <a:srgbClr val="000000"/>
              </a:solidFill>
              <a:prstDash val="solid"/>
              <a:miter lim="400000"/>
              <a:headEnd len="sm" w="sm" type="none"/>
              <a:tailEnd len="sm" w="sm" type="none"/>
            </a:ln>
          </p:spPr>
        </p:cxnSp>
        <p:cxnSp>
          <p:nvCxnSpPr>
            <p:cNvPr id="441" name="Google Shape;441;p24"/>
            <p:cNvCxnSpPr/>
            <p:nvPr/>
          </p:nvCxnSpPr>
          <p:spPr>
            <a:xfrm>
              <a:off x="6769420" y="1290355"/>
              <a:ext cx="541262" cy="2"/>
            </a:xfrm>
            <a:prstGeom prst="straightConnector1">
              <a:avLst/>
            </a:prstGeom>
            <a:noFill/>
            <a:ln cap="flat" cmpd="sng" w="50800">
              <a:solidFill>
                <a:srgbClr val="000000"/>
              </a:solidFill>
              <a:prstDash val="solid"/>
              <a:miter lim="400000"/>
              <a:headEnd len="sm" w="sm" type="none"/>
              <a:tailEnd len="sm" w="sm" type="none"/>
            </a:ln>
          </p:spPr>
        </p:cxnSp>
        <p:cxnSp>
          <p:nvCxnSpPr>
            <p:cNvPr id="442" name="Google Shape;442;p24"/>
            <p:cNvCxnSpPr/>
            <p:nvPr/>
          </p:nvCxnSpPr>
          <p:spPr>
            <a:xfrm>
              <a:off x="1769810" y="3235669"/>
              <a:ext cx="5330244" cy="1"/>
            </a:xfrm>
            <a:prstGeom prst="straightConnector1">
              <a:avLst/>
            </a:prstGeom>
            <a:noFill/>
            <a:ln cap="flat" cmpd="sng" w="63500">
              <a:solidFill>
                <a:srgbClr val="000000"/>
              </a:solidFill>
              <a:prstDash val="solid"/>
              <a:miter lim="400000"/>
              <a:headEnd len="sm" w="sm" type="none"/>
              <a:tailEnd len="sm" w="sm" type="none"/>
            </a:ln>
          </p:spPr>
        </p:cxnSp>
        <p:grpSp>
          <p:nvGrpSpPr>
            <p:cNvPr id="443" name="Google Shape;443;p24"/>
            <p:cNvGrpSpPr/>
            <p:nvPr/>
          </p:nvGrpSpPr>
          <p:grpSpPr>
            <a:xfrm>
              <a:off x="1753002" y="2882603"/>
              <a:ext cx="2033868" cy="706135"/>
              <a:chOff x="0" y="-1"/>
              <a:chExt cx="2033867" cy="706134"/>
            </a:xfrm>
          </p:grpSpPr>
          <p:sp>
            <p:nvSpPr>
              <p:cNvPr id="444" name="Google Shape;444;p24"/>
              <p:cNvSpPr/>
              <p:nvPr/>
            </p:nvSpPr>
            <p:spPr>
              <a:xfrm>
                <a:off x="0" y="-1"/>
                <a:ext cx="2033867" cy="706134"/>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45" name="Google Shape;445;p24"/>
              <p:cNvSpPr txBox="1"/>
              <p:nvPr/>
            </p:nvSpPr>
            <p:spPr>
              <a:xfrm>
                <a:off x="0" y="40329"/>
                <a:ext cx="2033867" cy="625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200"/>
                  <a:buFont typeface="Helvetica Neue Light"/>
                  <a:buNone/>
                </a:pPr>
                <a:r>
                  <a:rPr b="0" i="0" lang="en-US" sz="3200" u="none" cap="none" strike="noStrike">
                    <a:solidFill>
                      <a:srgbClr val="FFFFFF"/>
                    </a:solidFill>
                    <a:latin typeface="Helvetica Neue Light"/>
                    <a:ea typeface="Helvetica Neue Light"/>
                    <a:cs typeface="Helvetica Neue Light"/>
                    <a:sym typeface="Helvetica Neue Light"/>
                  </a:rPr>
                  <a:t>exon 1</a:t>
                </a:r>
                <a:endParaRPr/>
              </a:p>
            </p:txBody>
          </p:sp>
        </p:grpSp>
        <p:grpSp>
          <p:nvGrpSpPr>
            <p:cNvPr id="446" name="Google Shape;446;p24"/>
            <p:cNvGrpSpPr/>
            <p:nvPr/>
          </p:nvGrpSpPr>
          <p:grpSpPr>
            <a:xfrm>
              <a:off x="4101854" y="2884625"/>
              <a:ext cx="2046964" cy="704114"/>
              <a:chOff x="0" y="-1"/>
              <a:chExt cx="2046963" cy="704112"/>
            </a:xfrm>
          </p:grpSpPr>
          <p:sp>
            <p:nvSpPr>
              <p:cNvPr id="447" name="Google Shape;447;p24"/>
              <p:cNvSpPr/>
              <p:nvPr/>
            </p:nvSpPr>
            <p:spPr>
              <a:xfrm>
                <a:off x="0" y="-1"/>
                <a:ext cx="2046963" cy="704112"/>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48" name="Google Shape;448;p24"/>
              <p:cNvSpPr txBox="1"/>
              <p:nvPr/>
            </p:nvSpPr>
            <p:spPr>
              <a:xfrm>
                <a:off x="0" y="39317"/>
                <a:ext cx="2046963" cy="625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200"/>
                  <a:buFont typeface="Helvetica Neue Light"/>
                  <a:buNone/>
                </a:pPr>
                <a:r>
                  <a:rPr b="0" i="0" lang="en-US" sz="3200" u="none" cap="none" strike="noStrike">
                    <a:solidFill>
                      <a:srgbClr val="FFFFFF"/>
                    </a:solidFill>
                    <a:latin typeface="Helvetica Neue Light"/>
                    <a:ea typeface="Helvetica Neue Light"/>
                    <a:cs typeface="Helvetica Neue Light"/>
                    <a:sym typeface="Helvetica Neue Light"/>
                  </a:rPr>
                  <a:t>exon 2</a:t>
                </a:r>
                <a:endParaRPr/>
              </a:p>
            </p:txBody>
          </p:sp>
        </p:grpSp>
        <p:grpSp>
          <p:nvGrpSpPr>
            <p:cNvPr id="449" name="Google Shape;449;p24"/>
            <p:cNvGrpSpPr/>
            <p:nvPr/>
          </p:nvGrpSpPr>
          <p:grpSpPr>
            <a:xfrm>
              <a:off x="6463800" y="2884625"/>
              <a:ext cx="958285" cy="704114"/>
              <a:chOff x="-1" y="-1"/>
              <a:chExt cx="958284" cy="704112"/>
            </a:xfrm>
          </p:grpSpPr>
          <p:sp>
            <p:nvSpPr>
              <p:cNvPr id="450" name="Google Shape;450;p24"/>
              <p:cNvSpPr/>
              <p:nvPr/>
            </p:nvSpPr>
            <p:spPr>
              <a:xfrm>
                <a:off x="-1" y="-1"/>
                <a:ext cx="958284" cy="704112"/>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51" name="Google Shape;451;p24"/>
              <p:cNvSpPr txBox="1"/>
              <p:nvPr/>
            </p:nvSpPr>
            <p:spPr>
              <a:xfrm>
                <a:off x="-1" y="39317"/>
                <a:ext cx="958284" cy="625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200"/>
                  <a:buFont typeface="Helvetica Neue Light"/>
                  <a:buNone/>
                </a:pPr>
                <a:r>
                  <a:rPr b="0" i="0" lang="en-US" sz="3200" u="none" cap="none" strike="noStrike">
                    <a:solidFill>
                      <a:srgbClr val="FFFFFF"/>
                    </a:solidFill>
                    <a:latin typeface="Helvetica Neue Light"/>
                    <a:ea typeface="Helvetica Neue Light"/>
                    <a:cs typeface="Helvetica Neue Light"/>
                    <a:sym typeface="Helvetica Neue Light"/>
                  </a:rPr>
                  <a:t>e 3</a:t>
                </a:r>
                <a:endParaRPr/>
              </a:p>
            </p:txBody>
          </p:sp>
        </p:grpSp>
        <p:sp>
          <p:nvSpPr>
            <p:cNvPr id="452" name="Google Shape;452;p24"/>
            <p:cNvSpPr txBox="1"/>
            <p:nvPr/>
          </p:nvSpPr>
          <p:spPr>
            <a:xfrm>
              <a:off x="219" y="2967859"/>
              <a:ext cx="1677641"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sample 2</a:t>
              </a:r>
              <a:endParaRPr/>
            </a:p>
          </p:txBody>
        </p:sp>
        <p:cxnSp>
          <p:nvCxnSpPr>
            <p:cNvPr id="453" name="Google Shape;453;p24"/>
            <p:cNvCxnSpPr/>
            <p:nvPr/>
          </p:nvCxnSpPr>
          <p:spPr>
            <a:xfrm>
              <a:off x="1769810" y="3852571"/>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54" name="Google Shape;454;p24"/>
            <p:cNvCxnSpPr/>
            <p:nvPr/>
          </p:nvCxnSpPr>
          <p:spPr>
            <a:xfrm>
              <a:off x="1948404" y="4018180"/>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55" name="Google Shape;455;p24"/>
            <p:cNvCxnSpPr/>
            <p:nvPr/>
          </p:nvCxnSpPr>
          <p:spPr>
            <a:xfrm>
              <a:off x="2126998" y="4196774"/>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456" name="Google Shape;456;p24"/>
            <p:cNvCxnSpPr/>
            <p:nvPr/>
          </p:nvCxnSpPr>
          <p:spPr>
            <a:xfrm>
              <a:off x="2499305" y="3839585"/>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57" name="Google Shape;457;p24"/>
            <p:cNvCxnSpPr/>
            <p:nvPr/>
          </p:nvCxnSpPr>
          <p:spPr>
            <a:xfrm>
              <a:off x="2677899" y="4018180"/>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58" name="Google Shape;458;p24"/>
            <p:cNvCxnSpPr/>
            <p:nvPr/>
          </p:nvCxnSpPr>
          <p:spPr>
            <a:xfrm>
              <a:off x="2856493" y="4196774"/>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459" name="Google Shape;459;p24"/>
            <p:cNvCxnSpPr/>
            <p:nvPr/>
          </p:nvCxnSpPr>
          <p:spPr>
            <a:xfrm>
              <a:off x="4306170" y="3844770"/>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60" name="Google Shape;460;p24"/>
            <p:cNvCxnSpPr/>
            <p:nvPr/>
          </p:nvCxnSpPr>
          <p:spPr>
            <a:xfrm>
              <a:off x="4484764" y="4023365"/>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61" name="Google Shape;461;p24"/>
            <p:cNvCxnSpPr/>
            <p:nvPr/>
          </p:nvCxnSpPr>
          <p:spPr>
            <a:xfrm>
              <a:off x="4663357" y="4201959"/>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62" name="Google Shape;462;p24"/>
            <p:cNvCxnSpPr/>
            <p:nvPr/>
          </p:nvCxnSpPr>
          <p:spPr>
            <a:xfrm>
              <a:off x="5020545" y="3839585"/>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63" name="Google Shape;463;p24"/>
            <p:cNvCxnSpPr/>
            <p:nvPr/>
          </p:nvCxnSpPr>
          <p:spPr>
            <a:xfrm>
              <a:off x="5199139" y="4018180"/>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64" name="Google Shape;464;p24"/>
            <p:cNvCxnSpPr/>
            <p:nvPr/>
          </p:nvCxnSpPr>
          <p:spPr>
            <a:xfrm>
              <a:off x="5377732" y="4196774"/>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65" name="Google Shape;465;p24"/>
            <p:cNvCxnSpPr/>
            <p:nvPr/>
          </p:nvCxnSpPr>
          <p:spPr>
            <a:xfrm>
              <a:off x="6461849" y="3815772"/>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66" name="Google Shape;466;p24"/>
            <p:cNvCxnSpPr/>
            <p:nvPr/>
          </p:nvCxnSpPr>
          <p:spPr>
            <a:xfrm>
              <a:off x="6640443" y="3994367"/>
              <a:ext cx="541264" cy="2"/>
            </a:xfrm>
            <a:prstGeom prst="straightConnector1">
              <a:avLst/>
            </a:prstGeom>
            <a:noFill/>
            <a:ln cap="flat" cmpd="sng" w="50800">
              <a:solidFill>
                <a:srgbClr val="000000"/>
              </a:solidFill>
              <a:prstDash val="solid"/>
              <a:miter lim="400000"/>
              <a:headEnd len="sm" w="sm" type="none"/>
              <a:tailEnd len="sm" w="sm" type="none"/>
            </a:ln>
          </p:spPr>
        </p:cxnSp>
      </p:grpSp>
      <p:sp>
        <p:nvSpPr>
          <p:cNvPr id="467" name="Google Shape;467;p24"/>
          <p:cNvSpPr txBox="1"/>
          <p:nvPr/>
        </p:nvSpPr>
        <p:spPr>
          <a:xfrm>
            <a:off x="3947039" y="523051"/>
            <a:ext cx="17055010" cy="141358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scaling units for </a:t>
            </a:r>
            <a:r>
              <a:rPr b="0" i="0" lang="en-US" sz="9000" u="sng" cap="none" strike="noStrike">
                <a:solidFill>
                  <a:srgbClr val="000000"/>
                </a:solidFill>
                <a:latin typeface="Arial"/>
                <a:ea typeface="Arial"/>
                <a:cs typeface="Arial"/>
                <a:sym typeface="Arial"/>
              </a:rPr>
              <a:t>between</a:t>
            </a:r>
            <a:r>
              <a:rPr b="0" i="0" lang="en-US" sz="9000" u="none" cap="none" strike="noStrike">
                <a:solidFill>
                  <a:srgbClr val="000000"/>
                </a:solidFill>
                <a:latin typeface="Arial"/>
                <a:ea typeface="Arial"/>
                <a:cs typeface="Arial"/>
                <a:sym typeface="Arial"/>
              </a:rPr>
              <a:t> libraries</a:t>
            </a:r>
            <a:endParaRPr/>
          </a:p>
        </p:txBody>
      </p:sp>
      <p:grpSp>
        <p:nvGrpSpPr>
          <p:cNvPr id="468" name="Google Shape;468;p24"/>
          <p:cNvGrpSpPr/>
          <p:nvPr/>
        </p:nvGrpSpPr>
        <p:grpSpPr>
          <a:xfrm>
            <a:off x="6317983" y="8071667"/>
            <a:ext cx="4097950" cy="5350389"/>
            <a:chOff x="-977501" y="-431800"/>
            <a:chExt cx="4097948" cy="5350388"/>
          </a:xfrm>
        </p:grpSpPr>
        <p:graphicFrame>
          <p:nvGraphicFramePr>
            <p:cNvPr id="469" name="Google Shape;469;p24"/>
            <p:cNvGraphicFramePr/>
            <p:nvPr/>
          </p:nvGraphicFramePr>
          <p:xfrm>
            <a:off x="-977501" y="-431800"/>
            <a:ext cx="4097948" cy="4391646"/>
          </p:xfrm>
          <a:graphic>
            <a:graphicData uri="http://schemas.openxmlformats.org/drawingml/2006/chart">
              <c:chart r:id="rId4"/>
            </a:graphicData>
          </a:graphic>
        </p:graphicFrame>
        <p:sp>
          <p:nvSpPr>
            <p:cNvPr id="470" name="Google Shape;470;p24"/>
            <p:cNvSpPr txBox="1"/>
            <p:nvPr/>
          </p:nvSpPr>
          <p:spPr>
            <a:xfrm rot="-2683837">
              <a:off x="-33800" y="3903214"/>
              <a:ext cx="1578844"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sample1</a:t>
              </a:r>
              <a:endParaRPr/>
            </a:p>
          </p:txBody>
        </p:sp>
        <p:sp>
          <p:nvSpPr>
            <p:cNvPr id="471" name="Google Shape;471;p24"/>
            <p:cNvSpPr txBox="1"/>
            <p:nvPr/>
          </p:nvSpPr>
          <p:spPr>
            <a:xfrm rot="-2683837">
              <a:off x="1312471" y="3903214"/>
              <a:ext cx="1578844" cy="53764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sample2</a:t>
              </a:r>
              <a:endParaRPr/>
            </a:p>
          </p:txBody>
        </p:sp>
      </p:grpSp>
      <p:grpSp>
        <p:nvGrpSpPr>
          <p:cNvPr id="472" name="Google Shape;472;p24"/>
          <p:cNvGrpSpPr/>
          <p:nvPr/>
        </p:nvGrpSpPr>
        <p:grpSpPr>
          <a:xfrm>
            <a:off x="10757546" y="8104459"/>
            <a:ext cx="6221142" cy="5317598"/>
            <a:chOff x="-1" y="-431800"/>
            <a:chExt cx="6221141" cy="5317596"/>
          </a:xfrm>
        </p:grpSpPr>
        <p:cxnSp>
          <p:nvCxnSpPr>
            <p:cNvPr id="473" name="Google Shape;473;p24"/>
            <p:cNvCxnSpPr/>
            <p:nvPr/>
          </p:nvCxnSpPr>
          <p:spPr>
            <a:xfrm>
              <a:off x="-1" y="1788260"/>
              <a:ext cx="2062845" cy="2"/>
            </a:xfrm>
            <a:prstGeom prst="straightConnector1">
              <a:avLst/>
            </a:prstGeom>
            <a:noFill/>
            <a:ln cap="flat" cmpd="sng" w="63500">
              <a:solidFill>
                <a:srgbClr val="000000"/>
              </a:solidFill>
              <a:prstDash val="solid"/>
              <a:miter lim="400000"/>
              <a:headEnd len="sm" w="sm" type="none"/>
              <a:tailEnd len="med" w="med" type="triangle"/>
            </a:ln>
          </p:spPr>
        </p:cxnSp>
        <p:sp>
          <p:nvSpPr>
            <p:cNvPr id="474" name="Google Shape;474;p24"/>
            <p:cNvSpPr txBox="1"/>
            <p:nvPr/>
          </p:nvSpPr>
          <p:spPr>
            <a:xfrm>
              <a:off x="94499" y="736323"/>
              <a:ext cx="1873846" cy="9440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scale to</a:t>
              </a:r>
              <a:endParaRPr/>
            </a:p>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unit depth</a:t>
              </a:r>
              <a:endParaRPr/>
            </a:p>
          </p:txBody>
        </p:sp>
        <p:graphicFrame>
          <p:nvGraphicFramePr>
            <p:cNvPr id="475" name="Google Shape;475;p24"/>
            <p:cNvGraphicFramePr/>
            <p:nvPr/>
          </p:nvGraphicFramePr>
          <p:xfrm>
            <a:off x="2123194" y="-431800"/>
            <a:ext cx="4097946" cy="4391646"/>
          </p:xfrm>
          <a:graphic>
            <a:graphicData uri="http://schemas.openxmlformats.org/drawingml/2006/chart">
              <c:chart r:id="rId5"/>
            </a:graphicData>
          </a:graphic>
        </p:graphicFrame>
        <p:sp>
          <p:nvSpPr>
            <p:cNvPr id="476" name="Google Shape;476;p24"/>
            <p:cNvSpPr txBox="1"/>
            <p:nvPr/>
          </p:nvSpPr>
          <p:spPr>
            <a:xfrm rot="-2683837">
              <a:off x="2975180" y="3870422"/>
              <a:ext cx="1578844"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sample1</a:t>
              </a:r>
              <a:endParaRPr/>
            </a:p>
          </p:txBody>
        </p:sp>
        <p:sp>
          <p:nvSpPr>
            <p:cNvPr id="477" name="Google Shape;477;p24"/>
            <p:cNvSpPr txBox="1"/>
            <p:nvPr/>
          </p:nvSpPr>
          <p:spPr>
            <a:xfrm rot="-2683837">
              <a:off x="4321451" y="3870422"/>
              <a:ext cx="1578844"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sample2</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81" name="Shape 481"/>
        <p:cNvGrpSpPr/>
        <p:nvPr/>
      </p:nvGrpSpPr>
      <p:grpSpPr>
        <a:xfrm>
          <a:off x="0" y="0"/>
          <a:ext cx="0" cy="0"/>
          <a:chOff x="0" y="0"/>
          <a:chExt cx="0" cy="0"/>
        </a:xfrm>
      </p:grpSpPr>
      <p:cxnSp>
        <p:nvCxnSpPr>
          <p:cNvPr id="482" name="Google Shape;482;p25"/>
          <p:cNvCxnSpPr/>
          <p:nvPr/>
        </p:nvCxnSpPr>
        <p:spPr>
          <a:xfrm>
            <a:off x="4506019" y="6241086"/>
            <a:ext cx="5330246" cy="1"/>
          </a:xfrm>
          <a:prstGeom prst="straightConnector1">
            <a:avLst/>
          </a:prstGeom>
          <a:noFill/>
          <a:ln cap="flat" cmpd="sng" w="63500">
            <a:solidFill>
              <a:srgbClr val="000000"/>
            </a:solidFill>
            <a:prstDash val="solid"/>
            <a:miter lim="400000"/>
            <a:headEnd len="sm" w="sm" type="none"/>
            <a:tailEnd len="sm" w="sm" type="none"/>
          </a:ln>
        </p:spPr>
      </p:cxnSp>
      <p:grpSp>
        <p:nvGrpSpPr>
          <p:cNvPr id="483" name="Google Shape;483;p25"/>
          <p:cNvGrpSpPr/>
          <p:nvPr/>
        </p:nvGrpSpPr>
        <p:grpSpPr>
          <a:xfrm>
            <a:off x="4489211" y="5888020"/>
            <a:ext cx="2033869" cy="706135"/>
            <a:chOff x="-1" y="-1"/>
            <a:chExt cx="2033868" cy="706133"/>
          </a:xfrm>
        </p:grpSpPr>
        <p:sp>
          <p:nvSpPr>
            <p:cNvPr id="484" name="Google Shape;484;p25"/>
            <p:cNvSpPr/>
            <p:nvPr/>
          </p:nvSpPr>
          <p:spPr>
            <a:xfrm>
              <a:off x="-1" y="-1"/>
              <a:ext cx="2033868" cy="706133"/>
            </a:xfrm>
            <a:prstGeom prst="rect">
              <a:avLst/>
            </a:prstGeom>
            <a:solidFill>
              <a:srgbClr val="0365C0"/>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85" name="Google Shape;485;p25"/>
            <p:cNvSpPr txBox="1"/>
            <p:nvPr/>
          </p:nvSpPr>
          <p:spPr>
            <a:xfrm>
              <a:off x="-1" y="40328"/>
              <a:ext cx="2033868" cy="625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200"/>
                <a:buFont typeface="Helvetica Neue Light"/>
                <a:buNone/>
              </a:pPr>
              <a:r>
                <a:rPr b="0" i="0" lang="en-US" sz="3200" u="none" cap="none" strike="noStrike">
                  <a:solidFill>
                    <a:srgbClr val="FFFFFF"/>
                  </a:solidFill>
                  <a:latin typeface="Helvetica Neue Light"/>
                  <a:ea typeface="Helvetica Neue Light"/>
                  <a:cs typeface="Helvetica Neue Light"/>
                  <a:sym typeface="Helvetica Neue Light"/>
                </a:rPr>
                <a:t>exon 1</a:t>
              </a:r>
              <a:endParaRPr/>
            </a:p>
          </p:txBody>
        </p:sp>
      </p:grpSp>
      <p:grpSp>
        <p:nvGrpSpPr>
          <p:cNvPr id="486" name="Google Shape;486;p25"/>
          <p:cNvGrpSpPr/>
          <p:nvPr/>
        </p:nvGrpSpPr>
        <p:grpSpPr>
          <a:xfrm>
            <a:off x="6838060" y="5890043"/>
            <a:ext cx="2046966" cy="704112"/>
            <a:chOff x="-1" y="-1"/>
            <a:chExt cx="2046964" cy="704111"/>
          </a:xfrm>
        </p:grpSpPr>
        <p:sp>
          <p:nvSpPr>
            <p:cNvPr id="487" name="Google Shape;487;p25"/>
            <p:cNvSpPr/>
            <p:nvPr/>
          </p:nvSpPr>
          <p:spPr>
            <a:xfrm>
              <a:off x="-1" y="-1"/>
              <a:ext cx="2046964" cy="704111"/>
            </a:xfrm>
            <a:prstGeom prst="rect">
              <a:avLst/>
            </a:prstGeom>
            <a:solidFill>
              <a:srgbClr val="0365C0"/>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88" name="Google Shape;488;p25"/>
            <p:cNvSpPr txBox="1"/>
            <p:nvPr/>
          </p:nvSpPr>
          <p:spPr>
            <a:xfrm>
              <a:off x="-1" y="39317"/>
              <a:ext cx="2046964" cy="625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200"/>
                <a:buFont typeface="Helvetica Neue Light"/>
                <a:buNone/>
              </a:pPr>
              <a:r>
                <a:rPr b="0" i="0" lang="en-US" sz="3200" u="none" cap="none" strike="noStrike">
                  <a:solidFill>
                    <a:srgbClr val="FFFFFF"/>
                  </a:solidFill>
                  <a:latin typeface="Helvetica Neue Light"/>
                  <a:ea typeface="Helvetica Neue Light"/>
                  <a:cs typeface="Helvetica Neue Light"/>
                  <a:sym typeface="Helvetica Neue Light"/>
                </a:rPr>
                <a:t>exon 2</a:t>
              </a:r>
              <a:endParaRPr/>
            </a:p>
          </p:txBody>
        </p:sp>
      </p:grpSp>
      <p:grpSp>
        <p:nvGrpSpPr>
          <p:cNvPr id="489" name="Google Shape;489;p25"/>
          <p:cNvGrpSpPr/>
          <p:nvPr/>
        </p:nvGrpSpPr>
        <p:grpSpPr>
          <a:xfrm>
            <a:off x="9200009" y="5890043"/>
            <a:ext cx="5876486" cy="704112"/>
            <a:chOff x="0" y="-1"/>
            <a:chExt cx="5876485" cy="704111"/>
          </a:xfrm>
        </p:grpSpPr>
        <p:sp>
          <p:nvSpPr>
            <p:cNvPr id="490" name="Google Shape;490;p25"/>
            <p:cNvSpPr/>
            <p:nvPr/>
          </p:nvSpPr>
          <p:spPr>
            <a:xfrm>
              <a:off x="0" y="-1"/>
              <a:ext cx="5876485" cy="704111"/>
            </a:xfrm>
            <a:prstGeom prst="rect">
              <a:avLst/>
            </a:prstGeom>
            <a:solidFill>
              <a:srgbClr val="0365C0"/>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491" name="Google Shape;491;p25"/>
            <p:cNvSpPr txBox="1"/>
            <p:nvPr/>
          </p:nvSpPr>
          <p:spPr>
            <a:xfrm>
              <a:off x="0" y="39317"/>
              <a:ext cx="5876485" cy="625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200"/>
                <a:buFont typeface="Helvetica Neue Light"/>
                <a:buNone/>
              </a:pPr>
              <a:r>
                <a:rPr b="0" i="0" lang="en-US" sz="3200" u="none" cap="none" strike="noStrike">
                  <a:solidFill>
                    <a:srgbClr val="FFFFFF"/>
                  </a:solidFill>
                  <a:latin typeface="Helvetica Neue Light"/>
                  <a:ea typeface="Helvetica Neue Light"/>
                  <a:cs typeface="Helvetica Neue Light"/>
                  <a:sym typeface="Helvetica Neue Light"/>
                </a:rPr>
                <a:t>exon 3</a:t>
              </a:r>
              <a:endParaRPr/>
            </a:p>
          </p:txBody>
        </p:sp>
      </p:grpSp>
      <p:sp>
        <p:nvSpPr>
          <p:cNvPr id="492" name="Google Shape;492;p25"/>
          <p:cNvSpPr txBox="1"/>
          <p:nvPr/>
        </p:nvSpPr>
        <p:spPr>
          <a:xfrm>
            <a:off x="4291272" y="5158288"/>
            <a:ext cx="1327945" cy="53764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gene A</a:t>
            </a:r>
            <a:endParaRPr/>
          </a:p>
        </p:txBody>
      </p:sp>
      <p:cxnSp>
        <p:nvCxnSpPr>
          <p:cNvPr id="493" name="Google Shape;493;p25"/>
          <p:cNvCxnSpPr/>
          <p:nvPr/>
        </p:nvCxnSpPr>
        <p:spPr>
          <a:xfrm>
            <a:off x="4506019" y="6857987"/>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94" name="Google Shape;494;p25"/>
          <p:cNvCxnSpPr/>
          <p:nvPr/>
        </p:nvCxnSpPr>
        <p:spPr>
          <a:xfrm>
            <a:off x="4684613" y="7023596"/>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95" name="Google Shape;495;p25"/>
          <p:cNvCxnSpPr/>
          <p:nvPr/>
        </p:nvCxnSpPr>
        <p:spPr>
          <a:xfrm>
            <a:off x="4863207" y="7202189"/>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496" name="Google Shape;496;p25"/>
          <p:cNvCxnSpPr/>
          <p:nvPr/>
        </p:nvCxnSpPr>
        <p:spPr>
          <a:xfrm>
            <a:off x="5041801" y="7380783"/>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497" name="Google Shape;497;p25"/>
          <p:cNvCxnSpPr/>
          <p:nvPr/>
        </p:nvCxnSpPr>
        <p:spPr>
          <a:xfrm>
            <a:off x="5220394" y="7559377"/>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98" name="Google Shape;498;p25"/>
          <p:cNvCxnSpPr/>
          <p:nvPr/>
        </p:nvCxnSpPr>
        <p:spPr>
          <a:xfrm>
            <a:off x="5398988" y="7737971"/>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499" name="Google Shape;499;p25"/>
          <p:cNvCxnSpPr/>
          <p:nvPr/>
        </p:nvCxnSpPr>
        <p:spPr>
          <a:xfrm>
            <a:off x="5235513" y="6845002"/>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00" name="Google Shape;500;p25"/>
          <p:cNvCxnSpPr/>
          <p:nvPr/>
        </p:nvCxnSpPr>
        <p:spPr>
          <a:xfrm>
            <a:off x="5414108" y="7023596"/>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01" name="Google Shape;501;p25"/>
          <p:cNvCxnSpPr/>
          <p:nvPr/>
        </p:nvCxnSpPr>
        <p:spPr>
          <a:xfrm>
            <a:off x="5592702" y="7202189"/>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02" name="Google Shape;502;p25"/>
          <p:cNvCxnSpPr/>
          <p:nvPr/>
        </p:nvCxnSpPr>
        <p:spPr>
          <a:xfrm>
            <a:off x="5771296" y="7380783"/>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03" name="Google Shape;503;p25"/>
          <p:cNvCxnSpPr/>
          <p:nvPr/>
        </p:nvCxnSpPr>
        <p:spPr>
          <a:xfrm>
            <a:off x="5949889" y="7559377"/>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04" name="Google Shape;504;p25"/>
          <p:cNvCxnSpPr/>
          <p:nvPr/>
        </p:nvCxnSpPr>
        <p:spPr>
          <a:xfrm>
            <a:off x="7042377" y="6850186"/>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05" name="Google Shape;505;p25"/>
          <p:cNvCxnSpPr/>
          <p:nvPr/>
        </p:nvCxnSpPr>
        <p:spPr>
          <a:xfrm>
            <a:off x="7220970" y="7028780"/>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06" name="Google Shape;506;p25"/>
          <p:cNvCxnSpPr/>
          <p:nvPr/>
        </p:nvCxnSpPr>
        <p:spPr>
          <a:xfrm>
            <a:off x="7399564" y="7207374"/>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07" name="Google Shape;507;p25"/>
          <p:cNvCxnSpPr/>
          <p:nvPr/>
        </p:nvCxnSpPr>
        <p:spPr>
          <a:xfrm>
            <a:off x="7578158" y="7385967"/>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08" name="Google Shape;508;p25"/>
          <p:cNvCxnSpPr/>
          <p:nvPr/>
        </p:nvCxnSpPr>
        <p:spPr>
          <a:xfrm>
            <a:off x="7756752" y="7564561"/>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09" name="Google Shape;509;p25"/>
          <p:cNvCxnSpPr/>
          <p:nvPr/>
        </p:nvCxnSpPr>
        <p:spPr>
          <a:xfrm>
            <a:off x="7935345" y="7743155"/>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10" name="Google Shape;510;p25"/>
          <p:cNvCxnSpPr/>
          <p:nvPr/>
        </p:nvCxnSpPr>
        <p:spPr>
          <a:xfrm>
            <a:off x="7756752" y="6845002"/>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511" name="Google Shape;511;p25"/>
          <p:cNvCxnSpPr/>
          <p:nvPr/>
        </p:nvCxnSpPr>
        <p:spPr>
          <a:xfrm>
            <a:off x="7935345" y="7023596"/>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12" name="Google Shape;512;p25"/>
          <p:cNvCxnSpPr/>
          <p:nvPr/>
        </p:nvCxnSpPr>
        <p:spPr>
          <a:xfrm>
            <a:off x="8113939" y="7202189"/>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13" name="Google Shape;513;p25"/>
          <p:cNvCxnSpPr/>
          <p:nvPr/>
        </p:nvCxnSpPr>
        <p:spPr>
          <a:xfrm>
            <a:off x="8292533" y="7380783"/>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14" name="Google Shape;514;p25"/>
          <p:cNvCxnSpPr/>
          <p:nvPr/>
        </p:nvCxnSpPr>
        <p:spPr>
          <a:xfrm>
            <a:off x="8471127" y="7559377"/>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515" name="Google Shape;515;p25"/>
          <p:cNvCxnSpPr/>
          <p:nvPr/>
        </p:nvCxnSpPr>
        <p:spPr>
          <a:xfrm>
            <a:off x="9198057" y="6821189"/>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16" name="Google Shape;516;p25"/>
          <p:cNvCxnSpPr/>
          <p:nvPr/>
        </p:nvCxnSpPr>
        <p:spPr>
          <a:xfrm>
            <a:off x="9376650" y="6999783"/>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17" name="Google Shape;517;p25"/>
          <p:cNvCxnSpPr/>
          <p:nvPr/>
        </p:nvCxnSpPr>
        <p:spPr>
          <a:xfrm>
            <a:off x="9555244" y="7178377"/>
            <a:ext cx="541264" cy="2"/>
          </a:xfrm>
          <a:prstGeom prst="straightConnector1">
            <a:avLst/>
          </a:prstGeom>
          <a:noFill/>
          <a:ln cap="flat" cmpd="sng" w="50800">
            <a:solidFill>
              <a:srgbClr val="000000"/>
            </a:solidFill>
            <a:prstDash val="solid"/>
            <a:miter lim="400000"/>
            <a:headEnd len="sm" w="sm" type="none"/>
            <a:tailEnd len="sm" w="sm" type="none"/>
          </a:ln>
        </p:spPr>
      </p:cxnSp>
      <p:grpSp>
        <p:nvGrpSpPr>
          <p:cNvPr id="518" name="Google Shape;518;p25"/>
          <p:cNvGrpSpPr/>
          <p:nvPr/>
        </p:nvGrpSpPr>
        <p:grpSpPr>
          <a:xfrm>
            <a:off x="17917389" y="5933856"/>
            <a:ext cx="2033869" cy="706135"/>
            <a:chOff x="-1" y="-1"/>
            <a:chExt cx="2033868" cy="706133"/>
          </a:xfrm>
        </p:grpSpPr>
        <p:sp>
          <p:nvSpPr>
            <p:cNvPr id="519" name="Google Shape;519;p25"/>
            <p:cNvSpPr/>
            <p:nvPr/>
          </p:nvSpPr>
          <p:spPr>
            <a:xfrm>
              <a:off x="-1" y="-1"/>
              <a:ext cx="2033868" cy="706133"/>
            </a:xfrm>
            <a:prstGeom prst="rect">
              <a:avLst/>
            </a:prstGeom>
            <a:solidFill>
              <a:srgbClr val="00882B"/>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520" name="Google Shape;520;p25"/>
            <p:cNvSpPr txBox="1"/>
            <p:nvPr/>
          </p:nvSpPr>
          <p:spPr>
            <a:xfrm>
              <a:off x="-1" y="40328"/>
              <a:ext cx="2033868" cy="625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200"/>
                <a:buFont typeface="Helvetica Neue Light"/>
                <a:buNone/>
              </a:pPr>
              <a:r>
                <a:rPr b="0" i="0" lang="en-US" sz="3200" u="none" cap="none" strike="noStrike">
                  <a:solidFill>
                    <a:srgbClr val="FFFFFF"/>
                  </a:solidFill>
                  <a:latin typeface="Helvetica Neue Light"/>
                  <a:ea typeface="Helvetica Neue Light"/>
                  <a:cs typeface="Helvetica Neue Light"/>
                  <a:sym typeface="Helvetica Neue Light"/>
                </a:rPr>
                <a:t>exon 1</a:t>
              </a:r>
              <a:endParaRPr/>
            </a:p>
          </p:txBody>
        </p:sp>
      </p:grpSp>
      <p:sp>
        <p:nvSpPr>
          <p:cNvPr id="521" name="Google Shape;521;p25"/>
          <p:cNvSpPr txBox="1"/>
          <p:nvPr/>
        </p:nvSpPr>
        <p:spPr>
          <a:xfrm>
            <a:off x="16674374" y="5158288"/>
            <a:ext cx="1341141" cy="53764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gene B</a:t>
            </a:r>
            <a:endParaRPr/>
          </a:p>
        </p:txBody>
      </p:sp>
      <p:cxnSp>
        <p:nvCxnSpPr>
          <p:cNvPr id="522" name="Google Shape;522;p25"/>
          <p:cNvCxnSpPr/>
          <p:nvPr/>
        </p:nvCxnSpPr>
        <p:spPr>
          <a:xfrm>
            <a:off x="17934198" y="6903822"/>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23" name="Google Shape;523;p25"/>
          <p:cNvCxnSpPr/>
          <p:nvPr/>
        </p:nvCxnSpPr>
        <p:spPr>
          <a:xfrm>
            <a:off x="18112792" y="7069430"/>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24" name="Google Shape;524;p25"/>
          <p:cNvCxnSpPr/>
          <p:nvPr/>
        </p:nvCxnSpPr>
        <p:spPr>
          <a:xfrm>
            <a:off x="18291385" y="7248024"/>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25" name="Google Shape;525;p25"/>
          <p:cNvCxnSpPr/>
          <p:nvPr/>
        </p:nvCxnSpPr>
        <p:spPr>
          <a:xfrm>
            <a:off x="18663693" y="6890836"/>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26" name="Google Shape;526;p25"/>
          <p:cNvCxnSpPr/>
          <p:nvPr/>
        </p:nvCxnSpPr>
        <p:spPr>
          <a:xfrm>
            <a:off x="18842287" y="7069430"/>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27" name="Google Shape;527;p25"/>
          <p:cNvCxnSpPr/>
          <p:nvPr/>
        </p:nvCxnSpPr>
        <p:spPr>
          <a:xfrm>
            <a:off x="19020880" y="7248024"/>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28" name="Google Shape;528;p25"/>
          <p:cNvCxnSpPr/>
          <p:nvPr/>
        </p:nvCxnSpPr>
        <p:spPr>
          <a:xfrm>
            <a:off x="9733838" y="7356971"/>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29" name="Google Shape;529;p25"/>
          <p:cNvCxnSpPr/>
          <p:nvPr/>
        </p:nvCxnSpPr>
        <p:spPr>
          <a:xfrm>
            <a:off x="9912432" y="7535564"/>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30" name="Google Shape;530;p25"/>
          <p:cNvCxnSpPr/>
          <p:nvPr/>
        </p:nvCxnSpPr>
        <p:spPr>
          <a:xfrm>
            <a:off x="10091025" y="7714158"/>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31" name="Google Shape;531;p25"/>
          <p:cNvCxnSpPr/>
          <p:nvPr/>
        </p:nvCxnSpPr>
        <p:spPr>
          <a:xfrm>
            <a:off x="9913433" y="6831559"/>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32" name="Google Shape;532;p25"/>
          <p:cNvCxnSpPr/>
          <p:nvPr/>
        </p:nvCxnSpPr>
        <p:spPr>
          <a:xfrm>
            <a:off x="10092025" y="7010153"/>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33" name="Google Shape;533;p25"/>
          <p:cNvCxnSpPr/>
          <p:nvPr/>
        </p:nvCxnSpPr>
        <p:spPr>
          <a:xfrm>
            <a:off x="10270619" y="7188747"/>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34" name="Google Shape;534;p25"/>
          <p:cNvCxnSpPr/>
          <p:nvPr/>
        </p:nvCxnSpPr>
        <p:spPr>
          <a:xfrm>
            <a:off x="10449213" y="7367341"/>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35" name="Google Shape;535;p25"/>
          <p:cNvCxnSpPr/>
          <p:nvPr/>
        </p:nvCxnSpPr>
        <p:spPr>
          <a:xfrm>
            <a:off x="10627807" y="7545934"/>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36" name="Google Shape;536;p25"/>
          <p:cNvCxnSpPr/>
          <p:nvPr/>
        </p:nvCxnSpPr>
        <p:spPr>
          <a:xfrm>
            <a:off x="10806400" y="7724528"/>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37" name="Google Shape;537;p25"/>
          <p:cNvCxnSpPr/>
          <p:nvPr/>
        </p:nvCxnSpPr>
        <p:spPr>
          <a:xfrm>
            <a:off x="10576584" y="6815818"/>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38" name="Google Shape;538;p25"/>
          <p:cNvCxnSpPr/>
          <p:nvPr/>
        </p:nvCxnSpPr>
        <p:spPr>
          <a:xfrm>
            <a:off x="10755178" y="6994411"/>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39" name="Google Shape;539;p25"/>
          <p:cNvCxnSpPr/>
          <p:nvPr/>
        </p:nvCxnSpPr>
        <p:spPr>
          <a:xfrm>
            <a:off x="10933772" y="7173005"/>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40" name="Google Shape;540;p25"/>
          <p:cNvCxnSpPr/>
          <p:nvPr/>
        </p:nvCxnSpPr>
        <p:spPr>
          <a:xfrm>
            <a:off x="11112365" y="7351599"/>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41" name="Google Shape;541;p25"/>
          <p:cNvCxnSpPr/>
          <p:nvPr/>
        </p:nvCxnSpPr>
        <p:spPr>
          <a:xfrm>
            <a:off x="11290959" y="7530193"/>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42" name="Google Shape;542;p25"/>
          <p:cNvCxnSpPr/>
          <p:nvPr/>
        </p:nvCxnSpPr>
        <p:spPr>
          <a:xfrm>
            <a:off x="11469553" y="7708786"/>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43" name="Google Shape;543;p25"/>
          <p:cNvCxnSpPr/>
          <p:nvPr/>
        </p:nvCxnSpPr>
        <p:spPr>
          <a:xfrm>
            <a:off x="11290959" y="6830282"/>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44" name="Google Shape;544;p25"/>
          <p:cNvCxnSpPr/>
          <p:nvPr/>
        </p:nvCxnSpPr>
        <p:spPr>
          <a:xfrm>
            <a:off x="11469553" y="7008876"/>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45" name="Google Shape;545;p25"/>
          <p:cNvCxnSpPr/>
          <p:nvPr/>
        </p:nvCxnSpPr>
        <p:spPr>
          <a:xfrm>
            <a:off x="11648147" y="7187469"/>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46" name="Google Shape;546;p25"/>
          <p:cNvCxnSpPr/>
          <p:nvPr/>
        </p:nvCxnSpPr>
        <p:spPr>
          <a:xfrm>
            <a:off x="11826740" y="7366063"/>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47" name="Google Shape;547;p25"/>
          <p:cNvCxnSpPr/>
          <p:nvPr/>
        </p:nvCxnSpPr>
        <p:spPr>
          <a:xfrm>
            <a:off x="12005334" y="7544657"/>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48" name="Google Shape;548;p25"/>
          <p:cNvCxnSpPr/>
          <p:nvPr/>
        </p:nvCxnSpPr>
        <p:spPr>
          <a:xfrm>
            <a:off x="12183928" y="7723251"/>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49" name="Google Shape;549;p25"/>
          <p:cNvCxnSpPr/>
          <p:nvPr/>
        </p:nvCxnSpPr>
        <p:spPr>
          <a:xfrm>
            <a:off x="12005334" y="6821189"/>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50" name="Google Shape;550;p25"/>
          <p:cNvCxnSpPr/>
          <p:nvPr/>
        </p:nvCxnSpPr>
        <p:spPr>
          <a:xfrm>
            <a:off x="12183928" y="6999783"/>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51" name="Google Shape;551;p25"/>
          <p:cNvCxnSpPr/>
          <p:nvPr/>
        </p:nvCxnSpPr>
        <p:spPr>
          <a:xfrm>
            <a:off x="12362522" y="7178377"/>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52" name="Google Shape;552;p25"/>
          <p:cNvCxnSpPr/>
          <p:nvPr/>
        </p:nvCxnSpPr>
        <p:spPr>
          <a:xfrm>
            <a:off x="12541116" y="7356971"/>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53" name="Google Shape;553;p25"/>
          <p:cNvCxnSpPr/>
          <p:nvPr/>
        </p:nvCxnSpPr>
        <p:spPr>
          <a:xfrm>
            <a:off x="12719710" y="7535564"/>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54" name="Google Shape;554;p25"/>
          <p:cNvCxnSpPr/>
          <p:nvPr/>
        </p:nvCxnSpPr>
        <p:spPr>
          <a:xfrm>
            <a:off x="12898304" y="7714158"/>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55" name="Google Shape;555;p25"/>
          <p:cNvCxnSpPr/>
          <p:nvPr/>
        </p:nvCxnSpPr>
        <p:spPr>
          <a:xfrm>
            <a:off x="12719710" y="6846080"/>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56" name="Google Shape;556;p25"/>
          <p:cNvCxnSpPr/>
          <p:nvPr/>
        </p:nvCxnSpPr>
        <p:spPr>
          <a:xfrm>
            <a:off x="12898304" y="7024674"/>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557" name="Google Shape;557;p25"/>
          <p:cNvCxnSpPr/>
          <p:nvPr/>
        </p:nvCxnSpPr>
        <p:spPr>
          <a:xfrm>
            <a:off x="13076897" y="7203268"/>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58" name="Google Shape;558;p25"/>
          <p:cNvCxnSpPr/>
          <p:nvPr/>
        </p:nvCxnSpPr>
        <p:spPr>
          <a:xfrm>
            <a:off x="13255491" y="7381861"/>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59" name="Google Shape;559;p25"/>
          <p:cNvCxnSpPr/>
          <p:nvPr/>
        </p:nvCxnSpPr>
        <p:spPr>
          <a:xfrm>
            <a:off x="13434085" y="7560455"/>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60" name="Google Shape;560;p25"/>
          <p:cNvCxnSpPr/>
          <p:nvPr/>
        </p:nvCxnSpPr>
        <p:spPr>
          <a:xfrm>
            <a:off x="13612679" y="7739049"/>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561" name="Google Shape;561;p25"/>
          <p:cNvCxnSpPr/>
          <p:nvPr/>
        </p:nvCxnSpPr>
        <p:spPr>
          <a:xfrm>
            <a:off x="13435085" y="6856450"/>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62" name="Google Shape;562;p25"/>
          <p:cNvCxnSpPr/>
          <p:nvPr/>
        </p:nvCxnSpPr>
        <p:spPr>
          <a:xfrm>
            <a:off x="13613679" y="7035044"/>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563" name="Google Shape;563;p25"/>
          <p:cNvCxnSpPr/>
          <p:nvPr/>
        </p:nvCxnSpPr>
        <p:spPr>
          <a:xfrm>
            <a:off x="13792272" y="7213638"/>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64" name="Google Shape;564;p25"/>
          <p:cNvCxnSpPr/>
          <p:nvPr/>
        </p:nvCxnSpPr>
        <p:spPr>
          <a:xfrm>
            <a:off x="13970866" y="7392231"/>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65" name="Google Shape;565;p25"/>
          <p:cNvCxnSpPr/>
          <p:nvPr/>
        </p:nvCxnSpPr>
        <p:spPr>
          <a:xfrm>
            <a:off x="14149460" y="7570825"/>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66" name="Google Shape;566;p25"/>
          <p:cNvCxnSpPr/>
          <p:nvPr/>
        </p:nvCxnSpPr>
        <p:spPr>
          <a:xfrm>
            <a:off x="14328054" y="7749419"/>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567" name="Google Shape;567;p25"/>
          <p:cNvCxnSpPr/>
          <p:nvPr/>
        </p:nvCxnSpPr>
        <p:spPr>
          <a:xfrm>
            <a:off x="14148460" y="6857987"/>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68" name="Google Shape;568;p25"/>
          <p:cNvCxnSpPr/>
          <p:nvPr/>
        </p:nvCxnSpPr>
        <p:spPr>
          <a:xfrm>
            <a:off x="14327054" y="7036581"/>
            <a:ext cx="541263" cy="2"/>
          </a:xfrm>
          <a:prstGeom prst="straightConnector1">
            <a:avLst/>
          </a:prstGeom>
          <a:noFill/>
          <a:ln cap="flat" cmpd="sng" w="50800">
            <a:solidFill>
              <a:srgbClr val="000000"/>
            </a:solidFill>
            <a:prstDash val="solid"/>
            <a:miter lim="400000"/>
            <a:headEnd len="sm" w="sm" type="none"/>
            <a:tailEnd len="sm" w="sm" type="none"/>
          </a:ln>
        </p:spPr>
      </p:cxnSp>
      <p:cxnSp>
        <p:nvCxnSpPr>
          <p:cNvPr id="569" name="Google Shape;569;p25"/>
          <p:cNvCxnSpPr/>
          <p:nvPr/>
        </p:nvCxnSpPr>
        <p:spPr>
          <a:xfrm>
            <a:off x="14505647" y="7215175"/>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70" name="Google Shape;570;p25"/>
          <p:cNvCxnSpPr/>
          <p:nvPr/>
        </p:nvCxnSpPr>
        <p:spPr>
          <a:xfrm>
            <a:off x="14684241" y="7393768"/>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71" name="Google Shape;571;p25"/>
          <p:cNvCxnSpPr/>
          <p:nvPr/>
        </p:nvCxnSpPr>
        <p:spPr>
          <a:xfrm>
            <a:off x="18469979" y="7426618"/>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72" name="Google Shape;572;p25"/>
          <p:cNvCxnSpPr/>
          <p:nvPr/>
        </p:nvCxnSpPr>
        <p:spPr>
          <a:xfrm>
            <a:off x="18648573" y="7605211"/>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73" name="Google Shape;573;p25"/>
          <p:cNvCxnSpPr/>
          <p:nvPr/>
        </p:nvCxnSpPr>
        <p:spPr>
          <a:xfrm>
            <a:off x="19199474" y="7426618"/>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74" name="Google Shape;574;p25"/>
          <p:cNvCxnSpPr/>
          <p:nvPr/>
        </p:nvCxnSpPr>
        <p:spPr>
          <a:xfrm>
            <a:off x="19378068" y="7605211"/>
            <a:ext cx="541264" cy="3"/>
          </a:xfrm>
          <a:prstGeom prst="straightConnector1">
            <a:avLst/>
          </a:prstGeom>
          <a:noFill/>
          <a:ln cap="flat" cmpd="sng" w="50800">
            <a:solidFill>
              <a:srgbClr val="000000"/>
            </a:solidFill>
            <a:prstDash val="solid"/>
            <a:miter lim="400000"/>
            <a:headEnd len="sm" w="sm" type="none"/>
            <a:tailEnd len="sm" w="sm" type="none"/>
          </a:ln>
        </p:spPr>
      </p:cxnSp>
      <p:cxnSp>
        <p:nvCxnSpPr>
          <p:cNvPr id="575" name="Google Shape;575;p25"/>
          <p:cNvCxnSpPr/>
          <p:nvPr/>
        </p:nvCxnSpPr>
        <p:spPr>
          <a:xfrm>
            <a:off x="19373882" y="6896023"/>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76" name="Google Shape;576;p25"/>
          <p:cNvCxnSpPr/>
          <p:nvPr/>
        </p:nvCxnSpPr>
        <p:spPr>
          <a:xfrm>
            <a:off x="19552476" y="7074617"/>
            <a:ext cx="541264" cy="2"/>
          </a:xfrm>
          <a:prstGeom prst="straightConnector1">
            <a:avLst/>
          </a:prstGeom>
          <a:noFill/>
          <a:ln cap="flat" cmpd="sng" w="50800">
            <a:solidFill>
              <a:srgbClr val="000000"/>
            </a:solidFill>
            <a:prstDash val="solid"/>
            <a:miter lim="400000"/>
            <a:headEnd len="sm" w="sm" type="none"/>
            <a:tailEnd len="sm" w="sm" type="none"/>
          </a:ln>
        </p:spPr>
      </p:cxnSp>
      <p:cxnSp>
        <p:nvCxnSpPr>
          <p:cNvPr id="577" name="Google Shape;577;p25"/>
          <p:cNvCxnSpPr/>
          <p:nvPr/>
        </p:nvCxnSpPr>
        <p:spPr>
          <a:xfrm>
            <a:off x="18827167" y="7783805"/>
            <a:ext cx="541263" cy="3"/>
          </a:xfrm>
          <a:prstGeom prst="straightConnector1">
            <a:avLst/>
          </a:prstGeom>
          <a:noFill/>
          <a:ln cap="flat" cmpd="sng" w="50800">
            <a:solidFill>
              <a:srgbClr val="000000"/>
            </a:solidFill>
            <a:prstDash val="solid"/>
            <a:miter lim="400000"/>
            <a:headEnd len="sm" w="sm" type="none"/>
            <a:tailEnd len="sm" w="sm" type="none"/>
          </a:ln>
        </p:spPr>
      </p:cxnSp>
      <p:cxnSp>
        <p:nvCxnSpPr>
          <p:cNvPr id="578" name="Google Shape;578;p25"/>
          <p:cNvCxnSpPr/>
          <p:nvPr/>
        </p:nvCxnSpPr>
        <p:spPr>
          <a:xfrm>
            <a:off x="19556662" y="7783805"/>
            <a:ext cx="541263" cy="3"/>
          </a:xfrm>
          <a:prstGeom prst="straightConnector1">
            <a:avLst/>
          </a:prstGeom>
          <a:noFill/>
          <a:ln cap="flat" cmpd="sng" w="50800">
            <a:solidFill>
              <a:srgbClr val="000000"/>
            </a:solidFill>
            <a:prstDash val="solid"/>
            <a:miter lim="400000"/>
            <a:headEnd len="sm" w="sm" type="none"/>
            <a:tailEnd len="sm" w="sm" type="none"/>
          </a:ln>
        </p:spPr>
      </p:cxnSp>
      <p:grpSp>
        <p:nvGrpSpPr>
          <p:cNvPr id="579" name="Google Shape;579;p25"/>
          <p:cNvGrpSpPr/>
          <p:nvPr/>
        </p:nvGrpSpPr>
        <p:grpSpPr>
          <a:xfrm>
            <a:off x="7083349" y="8461439"/>
            <a:ext cx="4097950" cy="5279095"/>
            <a:chOff x="-1001688" y="-431800"/>
            <a:chExt cx="4097948" cy="5279094"/>
          </a:xfrm>
        </p:grpSpPr>
        <p:graphicFrame>
          <p:nvGraphicFramePr>
            <p:cNvPr id="580" name="Google Shape;580;p25"/>
            <p:cNvGraphicFramePr/>
            <p:nvPr/>
          </p:nvGraphicFramePr>
          <p:xfrm>
            <a:off x="-1001688" y="-431800"/>
            <a:ext cx="4097948" cy="4391646"/>
          </p:xfrm>
          <a:graphic>
            <a:graphicData uri="http://schemas.openxmlformats.org/drawingml/2006/chart">
              <c:chart r:id="rId3"/>
            </a:graphicData>
          </a:graphic>
        </p:graphicFrame>
        <p:sp>
          <p:nvSpPr>
            <p:cNvPr id="581" name="Google Shape;581;p25"/>
            <p:cNvSpPr txBox="1"/>
            <p:nvPr/>
          </p:nvSpPr>
          <p:spPr>
            <a:xfrm rot="-2683837">
              <a:off x="2128" y="3915565"/>
              <a:ext cx="1327945"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gene A</a:t>
              </a:r>
              <a:endParaRPr/>
            </a:p>
          </p:txBody>
        </p:sp>
        <p:sp>
          <p:nvSpPr>
            <p:cNvPr id="582" name="Google Shape;582;p25"/>
            <p:cNvSpPr txBox="1"/>
            <p:nvPr/>
          </p:nvSpPr>
          <p:spPr>
            <a:xfrm rot="-2683837">
              <a:off x="1341801" y="3915565"/>
              <a:ext cx="1341141"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gene B</a:t>
              </a:r>
              <a:endParaRPr/>
            </a:p>
          </p:txBody>
        </p:sp>
      </p:grpSp>
      <p:grpSp>
        <p:nvGrpSpPr>
          <p:cNvPr id="583" name="Google Shape;583;p25"/>
          <p:cNvGrpSpPr/>
          <p:nvPr/>
        </p:nvGrpSpPr>
        <p:grpSpPr>
          <a:xfrm>
            <a:off x="10317824" y="5020879"/>
            <a:ext cx="9152288" cy="8719657"/>
            <a:chOff x="3948" y="2157"/>
            <a:chExt cx="9152287" cy="8719656"/>
          </a:xfrm>
        </p:grpSpPr>
        <p:grpSp>
          <p:nvGrpSpPr>
            <p:cNvPr id="584" name="Google Shape;584;p25"/>
            <p:cNvGrpSpPr/>
            <p:nvPr/>
          </p:nvGrpSpPr>
          <p:grpSpPr>
            <a:xfrm>
              <a:off x="1511670" y="3442717"/>
              <a:ext cx="6221144" cy="5279096"/>
              <a:chOff x="-1" y="-431800"/>
              <a:chExt cx="6221143" cy="5279095"/>
            </a:xfrm>
          </p:grpSpPr>
          <p:cxnSp>
            <p:nvCxnSpPr>
              <p:cNvPr id="585" name="Google Shape;585;p25"/>
              <p:cNvCxnSpPr/>
              <p:nvPr/>
            </p:nvCxnSpPr>
            <p:spPr>
              <a:xfrm>
                <a:off x="-1" y="1788262"/>
                <a:ext cx="2062845" cy="2"/>
              </a:xfrm>
              <a:prstGeom prst="straightConnector1">
                <a:avLst/>
              </a:prstGeom>
              <a:noFill/>
              <a:ln cap="flat" cmpd="sng" w="63500">
                <a:solidFill>
                  <a:srgbClr val="000000"/>
                </a:solidFill>
                <a:prstDash val="solid"/>
                <a:miter lim="400000"/>
                <a:headEnd len="sm" w="sm" type="none"/>
                <a:tailEnd len="med" w="med" type="triangle"/>
              </a:ln>
            </p:spPr>
          </p:cxnSp>
          <p:sp>
            <p:nvSpPr>
              <p:cNvPr id="586" name="Google Shape;586;p25"/>
              <p:cNvSpPr txBox="1"/>
              <p:nvPr/>
            </p:nvSpPr>
            <p:spPr>
              <a:xfrm>
                <a:off x="45100" y="623380"/>
                <a:ext cx="1972644" cy="94404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scale to </a:t>
                </a:r>
                <a:endParaRPr/>
              </a:p>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unit length</a:t>
                </a:r>
                <a:endParaRPr/>
              </a:p>
            </p:txBody>
          </p:sp>
          <p:graphicFrame>
            <p:nvGraphicFramePr>
              <p:cNvPr id="587" name="Google Shape;587;p25"/>
              <p:cNvGraphicFramePr/>
              <p:nvPr/>
            </p:nvGraphicFramePr>
            <p:xfrm>
              <a:off x="2123195" y="-431800"/>
              <a:ext cx="4097947" cy="4391647"/>
            </p:xfrm>
            <a:graphic>
              <a:graphicData uri="http://schemas.openxmlformats.org/drawingml/2006/chart">
                <c:chart r:id="rId4"/>
              </a:graphicData>
            </a:graphic>
          </p:graphicFrame>
          <p:sp>
            <p:nvSpPr>
              <p:cNvPr id="588" name="Google Shape;588;p25"/>
              <p:cNvSpPr txBox="1"/>
              <p:nvPr/>
            </p:nvSpPr>
            <p:spPr>
              <a:xfrm rot="-2683837">
                <a:off x="3307483" y="3915567"/>
                <a:ext cx="1327944" cy="53764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gene A</a:t>
                </a:r>
                <a:endParaRPr/>
              </a:p>
            </p:txBody>
          </p:sp>
          <p:sp>
            <p:nvSpPr>
              <p:cNvPr id="589" name="Google Shape;589;p25"/>
              <p:cNvSpPr txBox="1"/>
              <p:nvPr/>
            </p:nvSpPr>
            <p:spPr>
              <a:xfrm rot="-2683837">
                <a:off x="4647155" y="3915567"/>
                <a:ext cx="1341141" cy="53764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gene B</a:t>
                </a:r>
                <a:endParaRPr/>
              </a:p>
            </p:txBody>
          </p:sp>
        </p:grpSp>
        <p:grpSp>
          <p:nvGrpSpPr>
            <p:cNvPr id="590" name="Google Shape;590;p25"/>
            <p:cNvGrpSpPr/>
            <p:nvPr/>
          </p:nvGrpSpPr>
          <p:grpSpPr>
            <a:xfrm>
              <a:off x="3948" y="2157"/>
              <a:ext cx="9152287" cy="3101753"/>
              <a:chOff x="3947" y="2157"/>
              <a:chExt cx="9152287" cy="3101752"/>
            </a:xfrm>
          </p:grpSpPr>
          <p:grpSp>
            <p:nvGrpSpPr>
              <p:cNvPr id="591" name="Google Shape;591;p25"/>
              <p:cNvGrpSpPr/>
              <p:nvPr/>
            </p:nvGrpSpPr>
            <p:grpSpPr>
              <a:xfrm>
                <a:off x="4263" y="501032"/>
                <a:ext cx="9151971" cy="2602877"/>
                <a:chOff x="-2" y="0"/>
                <a:chExt cx="9151970" cy="2602876"/>
              </a:xfrm>
            </p:grpSpPr>
            <p:cxnSp>
              <p:nvCxnSpPr>
                <p:cNvPr id="592" name="Google Shape;592;p25"/>
                <p:cNvCxnSpPr/>
                <p:nvPr/>
              </p:nvCxnSpPr>
              <p:spPr>
                <a:xfrm flipH="1" rot="10800000">
                  <a:off x="8348559" y="17851"/>
                  <a:ext cx="2" cy="2585025"/>
                </a:xfrm>
                <a:prstGeom prst="straightConnector1">
                  <a:avLst/>
                </a:prstGeom>
                <a:noFill/>
                <a:ln cap="flat" cmpd="sng" w="63500">
                  <a:solidFill>
                    <a:srgbClr val="C82506"/>
                  </a:solidFill>
                  <a:prstDash val="dashDot"/>
                  <a:miter lim="400000"/>
                  <a:headEnd len="sm" w="sm" type="none"/>
                  <a:tailEnd len="sm" w="sm" type="none"/>
                </a:ln>
              </p:spPr>
            </p:cxnSp>
            <p:cxnSp>
              <p:nvCxnSpPr>
                <p:cNvPr id="593" name="Google Shape;593;p25"/>
                <p:cNvCxnSpPr/>
                <p:nvPr/>
              </p:nvCxnSpPr>
              <p:spPr>
                <a:xfrm flipH="1" rot="10800000">
                  <a:off x="9151966" y="0"/>
                  <a:ext cx="2" cy="2585024"/>
                </a:xfrm>
                <a:prstGeom prst="straightConnector1">
                  <a:avLst/>
                </a:prstGeom>
                <a:noFill/>
                <a:ln cap="flat" cmpd="sng" w="63500">
                  <a:solidFill>
                    <a:srgbClr val="C82506"/>
                  </a:solidFill>
                  <a:prstDash val="dashDot"/>
                  <a:miter lim="400000"/>
                  <a:headEnd len="sm" w="sm" type="none"/>
                  <a:tailEnd len="sm" w="sm" type="none"/>
                </a:ln>
              </p:spPr>
            </p:cxnSp>
            <p:cxnSp>
              <p:nvCxnSpPr>
                <p:cNvPr id="594" name="Google Shape;594;p25"/>
                <p:cNvCxnSpPr/>
                <p:nvPr/>
              </p:nvCxnSpPr>
              <p:spPr>
                <a:xfrm flipH="1" rot="10800000">
                  <a:off x="-2" y="17851"/>
                  <a:ext cx="4" cy="2585025"/>
                </a:xfrm>
                <a:prstGeom prst="straightConnector1">
                  <a:avLst/>
                </a:prstGeom>
                <a:noFill/>
                <a:ln cap="flat" cmpd="sng" w="63500">
                  <a:solidFill>
                    <a:srgbClr val="C82506"/>
                  </a:solidFill>
                  <a:prstDash val="dashDot"/>
                  <a:miter lim="400000"/>
                  <a:headEnd len="sm" w="sm" type="none"/>
                  <a:tailEnd len="sm" w="sm" type="none"/>
                </a:ln>
              </p:spPr>
            </p:cxnSp>
            <p:cxnSp>
              <p:nvCxnSpPr>
                <p:cNvPr id="595" name="Google Shape;595;p25"/>
                <p:cNvCxnSpPr/>
                <p:nvPr/>
              </p:nvCxnSpPr>
              <p:spPr>
                <a:xfrm flipH="1" rot="10800000">
                  <a:off x="803406" y="0"/>
                  <a:ext cx="2" cy="2585024"/>
                </a:xfrm>
                <a:prstGeom prst="straightConnector1">
                  <a:avLst/>
                </a:prstGeom>
                <a:noFill/>
                <a:ln cap="flat" cmpd="sng" w="63500">
                  <a:solidFill>
                    <a:srgbClr val="C82506"/>
                  </a:solidFill>
                  <a:prstDash val="dashDot"/>
                  <a:miter lim="400000"/>
                  <a:headEnd len="sm" w="sm" type="none"/>
                  <a:tailEnd len="sm" w="sm" type="none"/>
                </a:ln>
              </p:spPr>
            </p:cxnSp>
          </p:grpSp>
          <p:sp>
            <p:nvSpPr>
              <p:cNvPr id="596" name="Google Shape;596;p25"/>
              <p:cNvSpPr txBox="1"/>
              <p:nvPr/>
            </p:nvSpPr>
            <p:spPr>
              <a:xfrm>
                <a:off x="3947" y="2157"/>
                <a:ext cx="768326" cy="53764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1kb</a:t>
                </a:r>
                <a:endParaRPr/>
              </a:p>
            </p:txBody>
          </p:sp>
          <p:sp>
            <p:nvSpPr>
              <p:cNvPr id="597" name="Google Shape;597;p25"/>
              <p:cNvSpPr txBox="1"/>
              <p:nvPr/>
            </p:nvSpPr>
            <p:spPr>
              <a:xfrm>
                <a:off x="8364042" y="61534"/>
                <a:ext cx="768326"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1kb</a:t>
                </a:r>
                <a:endParaRPr/>
              </a:p>
            </p:txBody>
          </p:sp>
        </p:grpSp>
      </p:grpSp>
      <p:pic>
        <p:nvPicPr>
          <p:cNvPr descr="images.jpg" id="598" name="Google Shape;598;p25"/>
          <p:cNvPicPr preferRelativeResize="0"/>
          <p:nvPr/>
        </p:nvPicPr>
        <p:blipFill rotWithShape="1">
          <a:blip r:embed="rId5">
            <a:alphaModFix/>
          </a:blip>
          <a:srcRect b="8753" l="14899" r="13697" t="10510"/>
          <a:stretch/>
        </p:blipFill>
        <p:spPr>
          <a:xfrm>
            <a:off x="11649155" y="2710427"/>
            <a:ext cx="1275105" cy="1441792"/>
          </a:xfrm>
          <a:prstGeom prst="rect">
            <a:avLst/>
          </a:prstGeom>
          <a:noFill/>
          <a:ln>
            <a:noFill/>
          </a:ln>
        </p:spPr>
      </p:pic>
      <p:sp>
        <p:nvSpPr>
          <p:cNvPr id="599" name="Google Shape;599;p25"/>
          <p:cNvSpPr txBox="1"/>
          <p:nvPr/>
        </p:nvSpPr>
        <p:spPr>
          <a:xfrm>
            <a:off x="11508057" y="3195182"/>
            <a:ext cx="1535817"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.fastq</a:t>
            </a:r>
            <a:endParaRPr/>
          </a:p>
        </p:txBody>
      </p:sp>
      <p:sp>
        <p:nvSpPr>
          <p:cNvPr id="600" name="Google Shape;600;p25"/>
          <p:cNvSpPr/>
          <p:nvPr/>
        </p:nvSpPr>
        <p:spPr>
          <a:xfrm>
            <a:off x="11700748" y="3093164"/>
            <a:ext cx="1241353" cy="1072499"/>
          </a:xfrm>
          <a:prstGeom prst="roundRect">
            <a:avLst>
              <a:gd fmla="val 20533" name="adj"/>
            </a:avLst>
          </a:prstGeom>
          <a:solidFill>
            <a:srgbClr val="70BF41">
              <a:alpha val="44313"/>
            </a:srgbClr>
          </a:solidFill>
          <a:ln>
            <a:noFill/>
          </a:ln>
          <a:effectLst>
            <a:outerShdw blurRad="50800" rotWithShape="0" dir="5400000" dist="25400">
              <a:srgbClr val="000000">
                <a:alpha val="35294"/>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cxnSp>
        <p:nvCxnSpPr>
          <p:cNvPr id="601" name="Google Shape;601;p25"/>
          <p:cNvCxnSpPr/>
          <p:nvPr/>
        </p:nvCxnSpPr>
        <p:spPr>
          <a:xfrm>
            <a:off x="12995139" y="3907076"/>
            <a:ext cx="3568857" cy="1418152"/>
          </a:xfrm>
          <a:prstGeom prst="straightConnector1">
            <a:avLst/>
          </a:prstGeom>
          <a:noFill/>
          <a:ln cap="flat" cmpd="sng" w="50800">
            <a:solidFill>
              <a:srgbClr val="000000"/>
            </a:solidFill>
            <a:prstDash val="dot"/>
            <a:miter lim="400000"/>
            <a:headEnd len="sm" w="sm" type="none"/>
            <a:tailEnd len="med" w="med" type="triangle"/>
          </a:ln>
        </p:spPr>
      </p:cxnSp>
      <p:cxnSp>
        <p:nvCxnSpPr>
          <p:cNvPr id="602" name="Google Shape;602;p25"/>
          <p:cNvCxnSpPr/>
          <p:nvPr/>
        </p:nvCxnSpPr>
        <p:spPr>
          <a:xfrm flipH="1">
            <a:off x="5670915" y="3927746"/>
            <a:ext cx="5778410" cy="1331288"/>
          </a:xfrm>
          <a:prstGeom prst="straightConnector1">
            <a:avLst/>
          </a:prstGeom>
          <a:noFill/>
          <a:ln cap="flat" cmpd="sng" w="50800">
            <a:solidFill>
              <a:srgbClr val="000000"/>
            </a:solidFill>
            <a:prstDash val="dot"/>
            <a:miter lim="400000"/>
            <a:headEnd len="sm" w="sm" type="none"/>
            <a:tailEnd len="med" w="med" type="triangle"/>
          </a:ln>
        </p:spPr>
      </p:cxnSp>
      <p:sp>
        <p:nvSpPr>
          <p:cNvPr id="603" name="Google Shape;603;p25"/>
          <p:cNvSpPr txBox="1"/>
          <p:nvPr/>
        </p:nvSpPr>
        <p:spPr>
          <a:xfrm>
            <a:off x="11566142" y="4117376"/>
            <a:ext cx="1578845" cy="53764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sample1</a:t>
            </a:r>
            <a:endParaRPr/>
          </a:p>
        </p:txBody>
      </p:sp>
      <p:sp>
        <p:nvSpPr>
          <p:cNvPr id="604" name="Google Shape;604;p25"/>
          <p:cNvSpPr txBox="1"/>
          <p:nvPr/>
        </p:nvSpPr>
        <p:spPr>
          <a:xfrm>
            <a:off x="1176433" y="693540"/>
            <a:ext cx="22199067" cy="141358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scaling units for </a:t>
            </a:r>
            <a:r>
              <a:rPr b="0" i="0" lang="en-US" sz="9000" u="sng" cap="none" strike="noStrike">
                <a:solidFill>
                  <a:srgbClr val="000000"/>
                </a:solidFill>
                <a:latin typeface="Arial"/>
                <a:ea typeface="Arial"/>
                <a:cs typeface="Arial"/>
                <a:sym typeface="Arial"/>
              </a:rPr>
              <a:t>within</a:t>
            </a:r>
            <a:r>
              <a:rPr b="0" i="0" lang="en-US" sz="9000" u="none" cap="none" strike="noStrike">
                <a:solidFill>
                  <a:srgbClr val="000000"/>
                </a:solidFill>
                <a:latin typeface="Arial"/>
                <a:ea typeface="Arial"/>
                <a:cs typeface="Arial"/>
                <a:sym typeface="Arial"/>
              </a:rPr>
              <a:t>-sample comparisons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08" name="Shape 608"/>
        <p:cNvGrpSpPr/>
        <p:nvPr/>
      </p:nvGrpSpPr>
      <p:grpSpPr>
        <a:xfrm>
          <a:off x="0" y="0"/>
          <a:ext cx="0" cy="0"/>
          <a:chOff x="0" y="0"/>
          <a:chExt cx="0" cy="0"/>
        </a:xfrm>
      </p:grpSpPr>
      <p:cxnSp>
        <p:nvCxnSpPr>
          <p:cNvPr id="609" name="Google Shape;609;p26"/>
          <p:cNvCxnSpPr/>
          <p:nvPr/>
        </p:nvCxnSpPr>
        <p:spPr>
          <a:xfrm>
            <a:off x="8055101" y="11334642"/>
            <a:ext cx="3892506" cy="3"/>
          </a:xfrm>
          <a:prstGeom prst="straightConnector1">
            <a:avLst/>
          </a:prstGeom>
          <a:noFill/>
          <a:ln cap="flat" cmpd="sng" w="63500">
            <a:solidFill>
              <a:srgbClr val="000000"/>
            </a:solidFill>
            <a:prstDash val="solid"/>
            <a:miter lim="400000"/>
            <a:headEnd len="sm" w="sm" type="none"/>
            <a:tailEnd len="sm" w="sm" type="none"/>
          </a:ln>
        </p:spPr>
      </p:cxnSp>
      <p:grpSp>
        <p:nvGrpSpPr>
          <p:cNvPr id="610" name="Google Shape;610;p26"/>
          <p:cNvGrpSpPr/>
          <p:nvPr/>
        </p:nvGrpSpPr>
        <p:grpSpPr>
          <a:xfrm>
            <a:off x="8042825" y="11047305"/>
            <a:ext cx="1485270" cy="574677"/>
            <a:chOff x="0" y="-1588"/>
            <a:chExt cx="1485269" cy="574676"/>
          </a:xfrm>
        </p:grpSpPr>
        <p:sp>
          <p:nvSpPr>
            <p:cNvPr id="611" name="Google Shape;611;p26"/>
            <p:cNvSpPr/>
            <p:nvPr/>
          </p:nvSpPr>
          <p:spPr>
            <a:xfrm>
              <a:off x="0" y="27917"/>
              <a:ext cx="1485269" cy="515666"/>
            </a:xfrm>
            <a:prstGeom prst="rect">
              <a:avLst/>
            </a:prstGeom>
            <a:solidFill>
              <a:srgbClr val="0365C0"/>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2800"/>
                <a:buFont typeface="Helvetica Neue Light"/>
                <a:buNone/>
              </a:pPr>
              <a:r>
                <a:t/>
              </a:r>
              <a:endParaRPr b="0" i="0" sz="2800" u="none" cap="none" strike="noStrike">
                <a:solidFill>
                  <a:srgbClr val="FFFFFF"/>
                </a:solidFill>
                <a:latin typeface="Helvetica Neue Light"/>
                <a:ea typeface="Helvetica Neue Light"/>
                <a:cs typeface="Helvetica Neue Light"/>
                <a:sym typeface="Helvetica Neue Light"/>
              </a:endParaRPr>
            </a:p>
          </p:txBody>
        </p:sp>
        <p:sp>
          <p:nvSpPr>
            <p:cNvPr id="612" name="Google Shape;612;p26"/>
            <p:cNvSpPr txBox="1"/>
            <p:nvPr/>
          </p:nvSpPr>
          <p:spPr>
            <a:xfrm>
              <a:off x="0" y="-1588"/>
              <a:ext cx="1485269"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2800"/>
                <a:buFont typeface="Helvetica Neue Light"/>
                <a:buNone/>
              </a:pPr>
              <a:r>
                <a:rPr b="0" i="0" lang="en-US" sz="2800" u="none" cap="none" strike="noStrike">
                  <a:solidFill>
                    <a:srgbClr val="FFFFFF"/>
                  </a:solidFill>
                  <a:latin typeface="Helvetica Neue Light"/>
                  <a:ea typeface="Helvetica Neue Light"/>
                  <a:cs typeface="Helvetica Neue Light"/>
                  <a:sym typeface="Helvetica Neue Light"/>
                </a:rPr>
                <a:t>exon 1</a:t>
              </a:r>
              <a:endParaRPr/>
            </a:p>
          </p:txBody>
        </p:sp>
      </p:grpSp>
      <p:grpSp>
        <p:nvGrpSpPr>
          <p:cNvPr id="613" name="Google Shape;613;p26"/>
          <p:cNvGrpSpPr/>
          <p:nvPr/>
        </p:nvGrpSpPr>
        <p:grpSpPr>
          <a:xfrm>
            <a:off x="9758116" y="11048041"/>
            <a:ext cx="1494833" cy="574677"/>
            <a:chOff x="0" y="-1588"/>
            <a:chExt cx="1494832" cy="574676"/>
          </a:xfrm>
        </p:grpSpPr>
        <p:sp>
          <p:nvSpPr>
            <p:cNvPr id="614" name="Google Shape;614;p26"/>
            <p:cNvSpPr/>
            <p:nvPr/>
          </p:nvSpPr>
          <p:spPr>
            <a:xfrm>
              <a:off x="0" y="28655"/>
              <a:ext cx="1494832" cy="514190"/>
            </a:xfrm>
            <a:prstGeom prst="rect">
              <a:avLst/>
            </a:prstGeom>
            <a:solidFill>
              <a:srgbClr val="0365C0"/>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2800"/>
                <a:buFont typeface="Helvetica Neue Light"/>
                <a:buNone/>
              </a:pPr>
              <a:r>
                <a:t/>
              </a:r>
              <a:endParaRPr b="0" i="0" sz="2800" u="none" cap="none" strike="noStrike">
                <a:solidFill>
                  <a:srgbClr val="FFFFFF"/>
                </a:solidFill>
                <a:latin typeface="Helvetica Neue Light"/>
                <a:ea typeface="Helvetica Neue Light"/>
                <a:cs typeface="Helvetica Neue Light"/>
                <a:sym typeface="Helvetica Neue Light"/>
              </a:endParaRPr>
            </a:p>
          </p:txBody>
        </p:sp>
        <p:sp>
          <p:nvSpPr>
            <p:cNvPr id="615" name="Google Shape;615;p26"/>
            <p:cNvSpPr txBox="1"/>
            <p:nvPr/>
          </p:nvSpPr>
          <p:spPr>
            <a:xfrm>
              <a:off x="0" y="-1588"/>
              <a:ext cx="1494832"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2800"/>
                <a:buFont typeface="Helvetica Neue Light"/>
                <a:buNone/>
              </a:pPr>
              <a:r>
                <a:rPr b="0" i="0" lang="en-US" sz="2800" u="none" cap="none" strike="noStrike">
                  <a:solidFill>
                    <a:srgbClr val="FFFFFF"/>
                  </a:solidFill>
                  <a:latin typeface="Helvetica Neue Light"/>
                  <a:ea typeface="Helvetica Neue Light"/>
                  <a:cs typeface="Helvetica Neue Light"/>
                  <a:sym typeface="Helvetica Neue Light"/>
                </a:rPr>
                <a:t>exon 2</a:t>
              </a:r>
              <a:endParaRPr/>
            </a:p>
          </p:txBody>
        </p:sp>
      </p:grpSp>
      <p:grpSp>
        <p:nvGrpSpPr>
          <p:cNvPr id="616" name="Google Shape;616;p26"/>
          <p:cNvGrpSpPr/>
          <p:nvPr/>
        </p:nvGrpSpPr>
        <p:grpSpPr>
          <a:xfrm>
            <a:off x="11482968" y="11048041"/>
            <a:ext cx="4291411" cy="574677"/>
            <a:chOff x="0" y="-1588"/>
            <a:chExt cx="4291409" cy="574676"/>
          </a:xfrm>
        </p:grpSpPr>
        <p:sp>
          <p:nvSpPr>
            <p:cNvPr id="617" name="Google Shape;617;p26"/>
            <p:cNvSpPr/>
            <p:nvPr/>
          </p:nvSpPr>
          <p:spPr>
            <a:xfrm>
              <a:off x="0" y="28655"/>
              <a:ext cx="4291409" cy="514190"/>
            </a:xfrm>
            <a:prstGeom prst="rect">
              <a:avLst/>
            </a:prstGeom>
            <a:solidFill>
              <a:srgbClr val="0365C0"/>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2800"/>
                <a:buFont typeface="Helvetica Neue Light"/>
                <a:buNone/>
              </a:pPr>
              <a:r>
                <a:t/>
              </a:r>
              <a:endParaRPr b="0" i="0" sz="2800" u="none" cap="none" strike="noStrike">
                <a:solidFill>
                  <a:srgbClr val="FFFFFF"/>
                </a:solidFill>
                <a:latin typeface="Helvetica Neue Light"/>
                <a:ea typeface="Helvetica Neue Light"/>
                <a:cs typeface="Helvetica Neue Light"/>
                <a:sym typeface="Helvetica Neue Light"/>
              </a:endParaRPr>
            </a:p>
          </p:txBody>
        </p:sp>
        <p:sp>
          <p:nvSpPr>
            <p:cNvPr id="618" name="Google Shape;618;p26"/>
            <p:cNvSpPr txBox="1"/>
            <p:nvPr/>
          </p:nvSpPr>
          <p:spPr>
            <a:xfrm>
              <a:off x="0" y="-1588"/>
              <a:ext cx="4291409"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2800"/>
                <a:buFont typeface="Helvetica Neue Light"/>
                <a:buNone/>
              </a:pPr>
              <a:r>
                <a:rPr b="0" i="0" lang="en-US" sz="2800" u="none" cap="none" strike="noStrike">
                  <a:solidFill>
                    <a:srgbClr val="FFFFFF"/>
                  </a:solidFill>
                  <a:latin typeface="Helvetica Neue Light"/>
                  <a:ea typeface="Helvetica Neue Light"/>
                  <a:cs typeface="Helvetica Neue Light"/>
                  <a:sym typeface="Helvetica Neue Light"/>
                </a:rPr>
                <a:t>exon 3</a:t>
              </a:r>
              <a:endParaRPr/>
            </a:p>
          </p:txBody>
        </p:sp>
      </p:grpSp>
      <p:grpSp>
        <p:nvGrpSpPr>
          <p:cNvPr id="619" name="Google Shape;619;p26"/>
          <p:cNvGrpSpPr/>
          <p:nvPr/>
        </p:nvGrpSpPr>
        <p:grpSpPr>
          <a:xfrm>
            <a:off x="17125213" y="11035069"/>
            <a:ext cx="1485269" cy="574677"/>
            <a:chOff x="0" y="-1588"/>
            <a:chExt cx="1485268" cy="574676"/>
          </a:xfrm>
        </p:grpSpPr>
        <p:sp>
          <p:nvSpPr>
            <p:cNvPr id="620" name="Google Shape;620;p26"/>
            <p:cNvSpPr/>
            <p:nvPr/>
          </p:nvSpPr>
          <p:spPr>
            <a:xfrm>
              <a:off x="0" y="27917"/>
              <a:ext cx="1485268" cy="515666"/>
            </a:xfrm>
            <a:prstGeom prst="rect">
              <a:avLst/>
            </a:prstGeom>
            <a:solidFill>
              <a:srgbClr val="00882B"/>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2800"/>
                <a:buFont typeface="Helvetica Neue Light"/>
                <a:buNone/>
              </a:pPr>
              <a:r>
                <a:t/>
              </a:r>
              <a:endParaRPr b="0" i="0" sz="2800" u="none" cap="none" strike="noStrike">
                <a:solidFill>
                  <a:srgbClr val="FFFFFF"/>
                </a:solidFill>
                <a:latin typeface="Helvetica Neue Light"/>
                <a:ea typeface="Helvetica Neue Light"/>
                <a:cs typeface="Helvetica Neue Light"/>
                <a:sym typeface="Helvetica Neue Light"/>
              </a:endParaRPr>
            </a:p>
          </p:txBody>
        </p:sp>
        <p:sp>
          <p:nvSpPr>
            <p:cNvPr id="621" name="Google Shape;621;p26"/>
            <p:cNvSpPr txBox="1"/>
            <p:nvPr/>
          </p:nvSpPr>
          <p:spPr>
            <a:xfrm>
              <a:off x="0" y="-1588"/>
              <a:ext cx="1485268"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2800"/>
                <a:buFont typeface="Helvetica Neue Light"/>
                <a:buNone/>
              </a:pPr>
              <a:r>
                <a:rPr b="0" i="0" lang="en-US" sz="2800" u="none" cap="none" strike="noStrike">
                  <a:solidFill>
                    <a:srgbClr val="FFFFFF"/>
                  </a:solidFill>
                  <a:latin typeface="Helvetica Neue Light"/>
                  <a:ea typeface="Helvetica Neue Light"/>
                  <a:cs typeface="Helvetica Neue Light"/>
                  <a:sym typeface="Helvetica Neue Light"/>
                </a:rPr>
                <a:t>exon 1</a:t>
              </a:r>
              <a:endParaRPr/>
            </a:p>
          </p:txBody>
        </p:sp>
      </p:grpSp>
      <p:sp>
        <p:nvSpPr>
          <p:cNvPr id="622" name="Google Shape;622;p26"/>
          <p:cNvSpPr txBox="1"/>
          <p:nvPr/>
        </p:nvSpPr>
        <p:spPr>
          <a:xfrm>
            <a:off x="2740995" y="-22032"/>
            <a:ext cx="18833692" cy="272168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sng" cap="none" strike="noStrike">
                <a:solidFill>
                  <a:srgbClr val="000000"/>
                </a:solidFill>
                <a:latin typeface="Arial"/>
                <a:ea typeface="Arial"/>
                <a:cs typeface="Arial"/>
                <a:sym typeface="Arial"/>
              </a:rPr>
              <a:t>r</a:t>
            </a:r>
            <a:r>
              <a:rPr b="0" i="0" lang="en-US" sz="9000" u="none" cap="none" strike="noStrike">
                <a:solidFill>
                  <a:srgbClr val="000000"/>
                </a:solidFill>
                <a:latin typeface="Arial"/>
                <a:ea typeface="Arial"/>
                <a:cs typeface="Arial"/>
                <a:sym typeface="Arial"/>
              </a:rPr>
              <a:t>eads </a:t>
            </a:r>
            <a:r>
              <a:rPr b="0" i="0" lang="en-US" sz="9000" u="sng" cap="none" strike="noStrike">
                <a:solidFill>
                  <a:srgbClr val="000000"/>
                </a:solidFill>
                <a:latin typeface="Arial"/>
                <a:ea typeface="Arial"/>
                <a:cs typeface="Arial"/>
                <a:sym typeface="Arial"/>
              </a:rPr>
              <a:t>p</a:t>
            </a:r>
            <a:r>
              <a:rPr b="0" i="0" lang="en-US" sz="9000" u="none" cap="none" strike="noStrike">
                <a:solidFill>
                  <a:srgbClr val="000000"/>
                </a:solidFill>
                <a:latin typeface="Arial"/>
                <a:ea typeface="Arial"/>
                <a:cs typeface="Arial"/>
                <a:sym typeface="Arial"/>
              </a:rPr>
              <a:t>er </a:t>
            </a:r>
            <a:r>
              <a:rPr b="0" i="0" lang="en-US" sz="9000" u="sng" cap="none" strike="noStrike">
                <a:solidFill>
                  <a:srgbClr val="000000"/>
                </a:solidFill>
                <a:latin typeface="Arial"/>
                <a:ea typeface="Arial"/>
                <a:cs typeface="Arial"/>
                <a:sym typeface="Arial"/>
              </a:rPr>
              <a:t>k</a:t>
            </a:r>
            <a:r>
              <a:rPr b="0" i="0" lang="en-US" sz="9000" u="none" cap="none" strike="noStrike">
                <a:solidFill>
                  <a:srgbClr val="000000"/>
                </a:solidFill>
                <a:latin typeface="Arial"/>
                <a:ea typeface="Arial"/>
                <a:cs typeface="Arial"/>
                <a:sym typeface="Arial"/>
              </a:rPr>
              <a:t>ilobase, per </a:t>
            </a:r>
            <a:r>
              <a:rPr b="0" i="0" lang="en-US" sz="9000" u="sng" cap="none" strike="noStrike">
                <a:solidFill>
                  <a:srgbClr val="000000"/>
                </a:solidFill>
                <a:latin typeface="Arial"/>
                <a:ea typeface="Arial"/>
                <a:cs typeface="Arial"/>
                <a:sym typeface="Arial"/>
              </a:rPr>
              <a:t>m</a:t>
            </a:r>
            <a:r>
              <a:rPr b="0" i="0" lang="en-US" sz="9000" u="none" cap="none" strike="noStrike">
                <a:solidFill>
                  <a:srgbClr val="000000"/>
                </a:solidFill>
                <a:latin typeface="Arial"/>
                <a:ea typeface="Arial"/>
                <a:cs typeface="Arial"/>
                <a:sym typeface="Arial"/>
              </a:rPr>
              <a:t>illion reads sequenced (RPKM)</a:t>
            </a:r>
            <a:endParaRPr/>
          </a:p>
        </p:txBody>
      </p:sp>
      <p:cxnSp>
        <p:nvCxnSpPr>
          <p:cNvPr id="623" name="Google Shape;623;p26"/>
          <p:cNvCxnSpPr/>
          <p:nvPr/>
        </p:nvCxnSpPr>
        <p:spPr>
          <a:xfrm>
            <a:off x="8055101" y="11785145"/>
            <a:ext cx="395267" cy="2"/>
          </a:xfrm>
          <a:prstGeom prst="straightConnector1">
            <a:avLst/>
          </a:prstGeom>
          <a:noFill/>
          <a:ln cap="flat" cmpd="sng" w="50800">
            <a:solidFill>
              <a:srgbClr val="000000"/>
            </a:solidFill>
            <a:prstDash val="solid"/>
            <a:miter lim="400000"/>
            <a:headEnd len="sm" w="sm" type="none"/>
            <a:tailEnd len="sm" w="sm" type="none"/>
          </a:ln>
        </p:spPr>
      </p:cxnSp>
      <p:cxnSp>
        <p:nvCxnSpPr>
          <p:cNvPr id="624" name="Google Shape;624;p26"/>
          <p:cNvCxnSpPr/>
          <p:nvPr/>
        </p:nvCxnSpPr>
        <p:spPr>
          <a:xfrm>
            <a:off x="8185522" y="11906084"/>
            <a:ext cx="395267" cy="2"/>
          </a:xfrm>
          <a:prstGeom prst="straightConnector1">
            <a:avLst/>
          </a:prstGeom>
          <a:noFill/>
          <a:ln cap="flat" cmpd="sng" w="50800">
            <a:solidFill>
              <a:srgbClr val="000000"/>
            </a:solidFill>
            <a:prstDash val="solid"/>
            <a:miter lim="400000"/>
            <a:headEnd len="sm" w="sm" type="none"/>
            <a:tailEnd len="sm" w="sm" type="none"/>
          </a:ln>
        </p:spPr>
      </p:cxnSp>
      <p:cxnSp>
        <p:nvCxnSpPr>
          <p:cNvPr id="625" name="Google Shape;625;p26"/>
          <p:cNvCxnSpPr/>
          <p:nvPr/>
        </p:nvCxnSpPr>
        <p:spPr>
          <a:xfrm>
            <a:off x="8315943" y="12036504"/>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26" name="Google Shape;626;p26"/>
          <p:cNvCxnSpPr/>
          <p:nvPr/>
        </p:nvCxnSpPr>
        <p:spPr>
          <a:xfrm>
            <a:off x="8446364" y="12166927"/>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27" name="Google Shape;627;p26"/>
          <p:cNvCxnSpPr/>
          <p:nvPr/>
        </p:nvCxnSpPr>
        <p:spPr>
          <a:xfrm>
            <a:off x="8576785" y="12297347"/>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28" name="Google Shape;628;p26"/>
          <p:cNvCxnSpPr/>
          <p:nvPr/>
        </p:nvCxnSpPr>
        <p:spPr>
          <a:xfrm>
            <a:off x="8707206" y="12427768"/>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29" name="Google Shape;629;p26"/>
          <p:cNvCxnSpPr/>
          <p:nvPr/>
        </p:nvCxnSpPr>
        <p:spPr>
          <a:xfrm>
            <a:off x="8587826" y="11775662"/>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30" name="Google Shape;630;p26"/>
          <p:cNvCxnSpPr/>
          <p:nvPr/>
        </p:nvCxnSpPr>
        <p:spPr>
          <a:xfrm>
            <a:off x="8718249" y="11906084"/>
            <a:ext cx="395267" cy="2"/>
          </a:xfrm>
          <a:prstGeom prst="straightConnector1">
            <a:avLst/>
          </a:prstGeom>
          <a:noFill/>
          <a:ln cap="flat" cmpd="sng" w="50800">
            <a:solidFill>
              <a:srgbClr val="000000"/>
            </a:solidFill>
            <a:prstDash val="solid"/>
            <a:miter lim="400000"/>
            <a:headEnd len="sm" w="sm" type="none"/>
            <a:tailEnd len="sm" w="sm" type="none"/>
          </a:ln>
        </p:spPr>
      </p:cxnSp>
      <p:cxnSp>
        <p:nvCxnSpPr>
          <p:cNvPr id="631" name="Google Shape;631;p26"/>
          <p:cNvCxnSpPr/>
          <p:nvPr/>
        </p:nvCxnSpPr>
        <p:spPr>
          <a:xfrm>
            <a:off x="8848669" y="12036504"/>
            <a:ext cx="395267" cy="3"/>
          </a:xfrm>
          <a:prstGeom prst="straightConnector1">
            <a:avLst/>
          </a:prstGeom>
          <a:noFill/>
          <a:ln cap="flat" cmpd="sng" w="50800">
            <a:solidFill>
              <a:srgbClr val="000000"/>
            </a:solidFill>
            <a:prstDash val="solid"/>
            <a:miter lim="400000"/>
            <a:headEnd len="sm" w="sm" type="none"/>
            <a:tailEnd len="sm" w="sm" type="none"/>
          </a:ln>
        </p:spPr>
      </p:cxnSp>
      <p:cxnSp>
        <p:nvCxnSpPr>
          <p:cNvPr id="632" name="Google Shape;632;p26"/>
          <p:cNvCxnSpPr/>
          <p:nvPr/>
        </p:nvCxnSpPr>
        <p:spPr>
          <a:xfrm>
            <a:off x="8979091" y="12166927"/>
            <a:ext cx="395267" cy="2"/>
          </a:xfrm>
          <a:prstGeom prst="straightConnector1">
            <a:avLst/>
          </a:prstGeom>
          <a:noFill/>
          <a:ln cap="flat" cmpd="sng" w="50800">
            <a:solidFill>
              <a:srgbClr val="000000"/>
            </a:solidFill>
            <a:prstDash val="solid"/>
            <a:miter lim="400000"/>
            <a:headEnd len="sm" w="sm" type="none"/>
            <a:tailEnd len="sm" w="sm" type="none"/>
          </a:ln>
        </p:spPr>
      </p:cxnSp>
      <p:cxnSp>
        <p:nvCxnSpPr>
          <p:cNvPr id="633" name="Google Shape;633;p26"/>
          <p:cNvCxnSpPr/>
          <p:nvPr/>
        </p:nvCxnSpPr>
        <p:spPr>
          <a:xfrm>
            <a:off x="9109512" y="12297347"/>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34" name="Google Shape;634;p26"/>
          <p:cNvCxnSpPr/>
          <p:nvPr/>
        </p:nvCxnSpPr>
        <p:spPr>
          <a:xfrm>
            <a:off x="9907320" y="11779449"/>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35" name="Google Shape;635;p26"/>
          <p:cNvCxnSpPr/>
          <p:nvPr/>
        </p:nvCxnSpPr>
        <p:spPr>
          <a:xfrm>
            <a:off x="10037741" y="11909870"/>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36" name="Google Shape;636;p26"/>
          <p:cNvCxnSpPr/>
          <p:nvPr/>
        </p:nvCxnSpPr>
        <p:spPr>
          <a:xfrm>
            <a:off x="10168164" y="12040292"/>
            <a:ext cx="395267" cy="2"/>
          </a:xfrm>
          <a:prstGeom prst="straightConnector1">
            <a:avLst/>
          </a:prstGeom>
          <a:noFill/>
          <a:ln cap="flat" cmpd="sng" w="50800">
            <a:solidFill>
              <a:srgbClr val="000000"/>
            </a:solidFill>
            <a:prstDash val="solid"/>
            <a:miter lim="400000"/>
            <a:headEnd len="sm" w="sm" type="none"/>
            <a:tailEnd len="sm" w="sm" type="none"/>
          </a:ln>
        </p:spPr>
      </p:cxnSp>
      <p:cxnSp>
        <p:nvCxnSpPr>
          <p:cNvPr id="637" name="Google Shape;637;p26"/>
          <p:cNvCxnSpPr/>
          <p:nvPr/>
        </p:nvCxnSpPr>
        <p:spPr>
          <a:xfrm>
            <a:off x="10298586" y="12170712"/>
            <a:ext cx="395267" cy="3"/>
          </a:xfrm>
          <a:prstGeom prst="straightConnector1">
            <a:avLst/>
          </a:prstGeom>
          <a:noFill/>
          <a:ln cap="flat" cmpd="sng" w="50800">
            <a:solidFill>
              <a:srgbClr val="000000"/>
            </a:solidFill>
            <a:prstDash val="solid"/>
            <a:miter lim="400000"/>
            <a:headEnd len="sm" w="sm" type="none"/>
            <a:tailEnd len="sm" w="sm" type="none"/>
          </a:ln>
        </p:spPr>
      </p:cxnSp>
      <p:cxnSp>
        <p:nvCxnSpPr>
          <p:cNvPr id="638" name="Google Shape;638;p26"/>
          <p:cNvCxnSpPr/>
          <p:nvPr/>
        </p:nvCxnSpPr>
        <p:spPr>
          <a:xfrm>
            <a:off x="10429006" y="12301134"/>
            <a:ext cx="395267" cy="2"/>
          </a:xfrm>
          <a:prstGeom prst="straightConnector1">
            <a:avLst/>
          </a:prstGeom>
          <a:noFill/>
          <a:ln cap="flat" cmpd="sng" w="50800">
            <a:solidFill>
              <a:srgbClr val="000000"/>
            </a:solidFill>
            <a:prstDash val="solid"/>
            <a:miter lim="400000"/>
            <a:headEnd len="sm" w="sm" type="none"/>
            <a:tailEnd len="sm" w="sm" type="none"/>
          </a:ln>
        </p:spPr>
      </p:cxnSp>
      <p:cxnSp>
        <p:nvCxnSpPr>
          <p:cNvPr id="639" name="Google Shape;639;p26"/>
          <p:cNvCxnSpPr/>
          <p:nvPr/>
        </p:nvCxnSpPr>
        <p:spPr>
          <a:xfrm>
            <a:off x="10559428" y="12431554"/>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40" name="Google Shape;640;p26"/>
          <p:cNvCxnSpPr/>
          <p:nvPr/>
        </p:nvCxnSpPr>
        <p:spPr>
          <a:xfrm>
            <a:off x="10429006" y="11775662"/>
            <a:ext cx="395267" cy="3"/>
          </a:xfrm>
          <a:prstGeom prst="straightConnector1">
            <a:avLst/>
          </a:prstGeom>
          <a:noFill/>
          <a:ln cap="flat" cmpd="sng" w="50800">
            <a:solidFill>
              <a:srgbClr val="000000"/>
            </a:solidFill>
            <a:prstDash val="solid"/>
            <a:miter lim="400000"/>
            <a:headEnd len="sm" w="sm" type="none"/>
            <a:tailEnd len="sm" w="sm" type="none"/>
          </a:ln>
        </p:spPr>
      </p:cxnSp>
      <p:cxnSp>
        <p:nvCxnSpPr>
          <p:cNvPr id="641" name="Google Shape;641;p26"/>
          <p:cNvCxnSpPr/>
          <p:nvPr/>
        </p:nvCxnSpPr>
        <p:spPr>
          <a:xfrm>
            <a:off x="10559428" y="11906084"/>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42" name="Google Shape;642;p26"/>
          <p:cNvCxnSpPr/>
          <p:nvPr/>
        </p:nvCxnSpPr>
        <p:spPr>
          <a:xfrm>
            <a:off x="10689848" y="12036504"/>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43" name="Google Shape;643;p26"/>
          <p:cNvCxnSpPr/>
          <p:nvPr/>
        </p:nvCxnSpPr>
        <p:spPr>
          <a:xfrm>
            <a:off x="10820269" y="12166927"/>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44" name="Google Shape;644;p26"/>
          <p:cNvCxnSpPr/>
          <p:nvPr/>
        </p:nvCxnSpPr>
        <p:spPr>
          <a:xfrm>
            <a:off x="10950690" y="12297347"/>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45" name="Google Shape;645;p26"/>
          <p:cNvCxnSpPr/>
          <p:nvPr/>
        </p:nvCxnSpPr>
        <p:spPr>
          <a:xfrm>
            <a:off x="11481544" y="11758272"/>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46" name="Google Shape;646;p26"/>
          <p:cNvCxnSpPr/>
          <p:nvPr/>
        </p:nvCxnSpPr>
        <p:spPr>
          <a:xfrm>
            <a:off x="11611965" y="11888692"/>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47" name="Google Shape;647;p26"/>
          <p:cNvCxnSpPr/>
          <p:nvPr/>
        </p:nvCxnSpPr>
        <p:spPr>
          <a:xfrm>
            <a:off x="11742386" y="12019115"/>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48" name="Google Shape;648;p26"/>
          <p:cNvCxnSpPr/>
          <p:nvPr/>
        </p:nvCxnSpPr>
        <p:spPr>
          <a:xfrm>
            <a:off x="17137487" y="11772910"/>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49" name="Google Shape;649;p26"/>
          <p:cNvCxnSpPr/>
          <p:nvPr/>
        </p:nvCxnSpPr>
        <p:spPr>
          <a:xfrm>
            <a:off x="17267908" y="11893848"/>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50" name="Google Shape;650;p26"/>
          <p:cNvCxnSpPr/>
          <p:nvPr/>
        </p:nvCxnSpPr>
        <p:spPr>
          <a:xfrm>
            <a:off x="17398328" y="12024269"/>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51" name="Google Shape;651;p26"/>
          <p:cNvCxnSpPr/>
          <p:nvPr/>
        </p:nvCxnSpPr>
        <p:spPr>
          <a:xfrm>
            <a:off x="17670212" y="11763426"/>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52" name="Google Shape;652;p26"/>
          <p:cNvCxnSpPr/>
          <p:nvPr/>
        </p:nvCxnSpPr>
        <p:spPr>
          <a:xfrm>
            <a:off x="17800634" y="11893848"/>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53" name="Google Shape;653;p26"/>
          <p:cNvCxnSpPr/>
          <p:nvPr/>
        </p:nvCxnSpPr>
        <p:spPr>
          <a:xfrm>
            <a:off x="17931055" y="12024269"/>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54" name="Google Shape;654;p26"/>
          <p:cNvCxnSpPr/>
          <p:nvPr/>
        </p:nvCxnSpPr>
        <p:spPr>
          <a:xfrm>
            <a:off x="11872809" y="12149536"/>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55" name="Google Shape;655;p26"/>
          <p:cNvCxnSpPr/>
          <p:nvPr/>
        </p:nvCxnSpPr>
        <p:spPr>
          <a:xfrm>
            <a:off x="12003230" y="12279959"/>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56" name="Google Shape;656;p26"/>
          <p:cNvCxnSpPr/>
          <p:nvPr/>
        </p:nvCxnSpPr>
        <p:spPr>
          <a:xfrm>
            <a:off x="12133651" y="12410378"/>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57" name="Google Shape;657;p26"/>
          <p:cNvCxnSpPr/>
          <p:nvPr/>
        </p:nvCxnSpPr>
        <p:spPr>
          <a:xfrm>
            <a:off x="12003959" y="11765844"/>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58" name="Google Shape;658;p26"/>
          <p:cNvCxnSpPr/>
          <p:nvPr/>
        </p:nvCxnSpPr>
        <p:spPr>
          <a:xfrm>
            <a:off x="12134381" y="11896266"/>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59" name="Google Shape;659;p26"/>
          <p:cNvCxnSpPr/>
          <p:nvPr/>
        </p:nvCxnSpPr>
        <p:spPr>
          <a:xfrm>
            <a:off x="12264803" y="12026689"/>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60" name="Google Shape;660;p26"/>
          <p:cNvCxnSpPr/>
          <p:nvPr/>
        </p:nvCxnSpPr>
        <p:spPr>
          <a:xfrm>
            <a:off x="12395224" y="12157110"/>
            <a:ext cx="395267" cy="3"/>
          </a:xfrm>
          <a:prstGeom prst="straightConnector1">
            <a:avLst/>
          </a:prstGeom>
          <a:noFill/>
          <a:ln cap="flat" cmpd="sng" w="50800">
            <a:solidFill>
              <a:srgbClr val="000000"/>
            </a:solidFill>
            <a:prstDash val="solid"/>
            <a:miter lim="400000"/>
            <a:headEnd len="sm" w="sm" type="none"/>
            <a:tailEnd len="sm" w="sm" type="none"/>
          </a:ln>
        </p:spPr>
      </p:cxnSp>
      <p:cxnSp>
        <p:nvCxnSpPr>
          <p:cNvPr id="661" name="Google Shape;661;p26"/>
          <p:cNvCxnSpPr/>
          <p:nvPr/>
        </p:nvCxnSpPr>
        <p:spPr>
          <a:xfrm>
            <a:off x="12525644" y="12287530"/>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62" name="Google Shape;662;p26"/>
          <p:cNvCxnSpPr/>
          <p:nvPr/>
        </p:nvCxnSpPr>
        <p:spPr>
          <a:xfrm>
            <a:off x="12656065" y="12417951"/>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63" name="Google Shape;663;p26"/>
          <p:cNvCxnSpPr/>
          <p:nvPr/>
        </p:nvCxnSpPr>
        <p:spPr>
          <a:xfrm>
            <a:off x="12488237" y="11754350"/>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64" name="Google Shape;664;p26"/>
          <p:cNvCxnSpPr/>
          <p:nvPr/>
        </p:nvCxnSpPr>
        <p:spPr>
          <a:xfrm>
            <a:off x="12618660" y="11884771"/>
            <a:ext cx="395267" cy="2"/>
          </a:xfrm>
          <a:prstGeom prst="straightConnector1">
            <a:avLst/>
          </a:prstGeom>
          <a:noFill/>
          <a:ln cap="flat" cmpd="sng" w="50800">
            <a:solidFill>
              <a:srgbClr val="000000"/>
            </a:solidFill>
            <a:prstDash val="solid"/>
            <a:miter lim="400000"/>
            <a:headEnd len="sm" w="sm" type="none"/>
            <a:tailEnd len="sm" w="sm" type="none"/>
          </a:ln>
        </p:spPr>
      </p:cxnSp>
      <p:cxnSp>
        <p:nvCxnSpPr>
          <p:cNvPr id="665" name="Google Shape;665;p26"/>
          <p:cNvCxnSpPr/>
          <p:nvPr/>
        </p:nvCxnSpPr>
        <p:spPr>
          <a:xfrm>
            <a:off x="12749080" y="12015192"/>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66" name="Google Shape;666;p26"/>
          <p:cNvCxnSpPr/>
          <p:nvPr/>
        </p:nvCxnSpPr>
        <p:spPr>
          <a:xfrm>
            <a:off x="12879502" y="12145614"/>
            <a:ext cx="395267" cy="2"/>
          </a:xfrm>
          <a:prstGeom prst="straightConnector1">
            <a:avLst/>
          </a:prstGeom>
          <a:noFill/>
          <a:ln cap="flat" cmpd="sng" w="50800">
            <a:solidFill>
              <a:srgbClr val="000000"/>
            </a:solidFill>
            <a:prstDash val="solid"/>
            <a:miter lim="400000"/>
            <a:headEnd len="sm" w="sm" type="none"/>
            <a:tailEnd len="sm" w="sm" type="none"/>
          </a:ln>
        </p:spPr>
      </p:cxnSp>
      <p:cxnSp>
        <p:nvCxnSpPr>
          <p:cNvPr id="667" name="Google Shape;667;p26"/>
          <p:cNvCxnSpPr/>
          <p:nvPr/>
        </p:nvCxnSpPr>
        <p:spPr>
          <a:xfrm>
            <a:off x="13009923" y="12276035"/>
            <a:ext cx="395267" cy="3"/>
          </a:xfrm>
          <a:prstGeom prst="straightConnector1">
            <a:avLst/>
          </a:prstGeom>
          <a:noFill/>
          <a:ln cap="flat" cmpd="sng" w="50800">
            <a:solidFill>
              <a:srgbClr val="000000"/>
            </a:solidFill>
            <a:prstDash val="solid"/>
            <a:miter lim="400000"/>
            <a:headEnd len="sm" w="sm" type="none"/>
            <a:tailEnd len="sm" w="sm" type="none"/>
          </a:ln>
        </p:spPr>
      </p:cxnSp>
      <p:cxnSp>
        <p:nvCxnSpPr>
          <p:cNvPr id="668" name="Google Shape;668;p26"/>
          <p:cNvCxnSpPr/>
          <p:nvPr/>
        </p:nvCxnSpPr>
        <p:spPr>
          <a:xfrm>
            <a:off x="13140343" y="12406457"/>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69" name="Google Shape;669;p26"/>
          <p:cNvCxnSpPr/>
          <p:nvPr/>
        </p:nvCxnSpPr>
        <p:spPr>
          <a:xfrm>
            <a:off x="13009923" y="11764912"/>
            <a:ext cx="395267" cy="3"/>
          </a:xfrm>
          <a:prstGeom prst="straightConnector1">
            <a:avLst/>
          </a:prstGeom>
          <a:noFill/>
          <a:ln cap="flat" cmpd="sng" w="50800">
            <a:solidFill>
              <a:srgbClr val="000000"/>
            </a:solidFill>
            <a:prstDash val="solid"/>
            <a:miter lim="400000"/>
            <a:headEnd len="sm" w="sm" type="none"/>
            <a:tailEnd len="sm" w="sm" type="none"/>
          </a:ln>
        </p:spPr>
      </p:cxnSp>
      <p:cxnSp>
        <p:nvCxnSpPr>
          <p:cNvPr id="670" name="Google Shape;670;p26"/>
          <p:cNvCxnSpPr/>
          <p:nvPr/>
        </p:nvCxnSpPr>
        <p:spPr>
          <a:xfrm>
            <a:off x="13140343" y="11895333"/>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71" name="Google Shape;671;p26"/>
          <p:cNvCxnSpPr/>
          <p:nvPr/>
        </p:nvCxnSpPr>
        <p:spPr>
          <a:xfrm>
            <a:off x="13270765" y="12025755"/>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72" name="Google Shape;672;p26"/>
          <p:cNvCxnSpPr/>
          <p:nvPr/>
        </p:nvCxnSpPr>
        <p:spPr>
          <a:xfrm>
            <a:off x="13401186" y="12156178"/>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73" name="Google Shape;673;p26"/>
          <p:cNvCxnSpPr/>
          <p:nvPr/>
        </p:nvCxnSpPr>
        <p:spPr>
          <a:xfrm>
            <a:off x="13531608" y="12286597"/>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74" name="Google Shape;674;p26"/>
          <p:cNvCxnSpPr/>
          <p:nvPr/>
        </p:nvCxnSpPr>
        <p:spPr>
          <a:xfrm>
            <a:off x="13662029" y="12417018"/>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75" name="Google Shape;675;p26"/>
          <p:cNvCxnSpPr/>
          <p:nvPr/>
        </p:nvCxnSpPr>
        <p:spPr>
          <a:xfrm>
            <a:off x="13531608" y="11758272"/>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76" name="Google Shape;676;p26"/>
          <p:cNvCxnSpPr/>
          <p:nvPr/>
        </p:nvCxnSpPr>
        <p:spPr>
          <a:xfrm>
            <a:off x="13662029" y="11888692"/>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77" name="Google Shape;677;p26"/>
          <p:cNvCxnSpPr/>
          <p:nvPr/>
        </p:nvCxnSpPr>
        <p:spPr>
          <a:xfrm>
            <a:off x="13792449" y="12019115"/>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78" name="Google Shape;678;p26"/>
          <p:cNvCxnSpPr/>
          <p:nvPr/>
        </p:nvCxnSpPr>
        <p:spPr>
          <a:xfrm>
            <a:off x="13922872" y="12149536"/>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79" name="Google Shape;679;p26"/>
          <p:cNvCxnSpPr/>
          <p:nvPr/>
        </p:nvCxnSpPr>
        <p:spPr>
          <a:xfrm>
            <a:off x="14053294" y="12279959"/>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80" name="Google Shape;680;p26"/>
          <p:cNvCxnSpPr/>
          <p:nvPr/>
        </p:nvCxnSpPr>
        <p:spPr>
          <a:xfrm>
            <a:off x="14183714" y="12410378"/>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81" name="Google Shape;681;p26"/>
          <p:cNvCxnSpPr/>
          <p:nvPr/>
        </p:nvCxnSpPr>
        <p:spPr>
          <a:xfrm>
            <a:off x="14053294" y="11776449"/>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82" name="Google Shape;682;p26"/>
          <p:cNvCxnSpPr/>
          <p:nvPr/>
        </p:nvCxnSpPr>
        <p:spPr>
          <a:xfrm>
            <a:off x="14183714" y="11906870"/>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83" name="Google Shape;683;p26"/>
          <p:cNvCxnSpPr/>
          <p:nvPr/>
        </p:nvCxnSpPr>
        <p:spPr>
          <a:xfrm>
            <a:off x="14314135" y="12037292"/>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84" name="Google Shape;684;p26"/>
          <p:cNvCxnSpPr/>
          <p:nvPr/>
        </p:nvCxnSpPr>
        <p:spPr>
          <a:xfrm>
            <a:off x="14444555" y="12167713"/>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85" name="Google Shape;685;p26"/>
          <p:cNvCxnSpPr/>
          <p:nvPr/>
        </p:nvCxnSpPr>
        <p:spPr>
          <a:xfrm>
            <a:off x="14574977" y="12298134"/>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86" name="Google Shape;686;p26"/>
          <p:cNvCxnSpPr/>
          <p:nvPr/>
        </p:nvCxnSpPr>
        <p:spPr>
          <a:xfrm>
            <a:off x="14705398" y="12428555"/>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87" name="Google Shape;687;p26"/>
          <p:cNvCxnSpPr/>
          <p:nvPr/>
        </p:nvCxnSpPr>
        <p:spPr>
          <a:xfrm>
            <a:off x="14575708" y="11784022"/>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88" name="Google Shape;688;p26"/>
          <p:cNvCxnSpPr/>
          <p:nvPr/>
        </p:nvCxnSpPr>
        <p:spPr>
          <a:xfrm>
            <a:off x="14706128" y="11914443"/>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89" name="Google Shape;689;p26"/>
          <p:cNvCxnSpPr/>
          <p:nvPr/>
        </p:nvCxnSpPr>
        <p:spPr>
          <a:xfrm>
            <a:off x="14836550" y="12044865"/>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90" name="Google Shape;690;p26"/>
          <p:cNvCxnSpPr/>
          <p:nvPr/>
        </p:nvCxnSpPr>
        <p:spPr>
          <a:xfrm>
            <a:off x="14966971" y="12175287"/>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691" name="Google Shape;691;p26"/>
          <p:cNvCxnSpPr/>
          <p:nvPr/>
        </p:nvCxnSpPr>
        <p:spPr>
          <a:xfrm>
            <a:off x="15097391" y="12305709"/>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92" name="Google Shape;692;p26"/>
          <p:cNvCxnSpPr/>
          <p:nvPr/>
        </p:nvCxnSpPr>
        <p:spPr>
          <a:xfrm>
            <a:off x="15227813" y="12436130"/>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93" name="Google Shape;693;p26"/>
          <p:cNvCxnSpPr/>
          <p:nvPr/>
        </p:nvCxnSpPr>
        <p:spPr>
          <a:xfrm>
            <a:off x="15096664" y="11785145"/>
            <a:ext cx="395267" cy="2"/>
          </a:xfrm>
          <a:prstGeom prst="straightConnector1">
            <a:avLst/>
          </a:prstGeom>
          <a:noFill/>
          <a:ln cap="flat" cmpd="sng" w="50800">
            <a:solidFill>
              <a:srgbClr val="000000"/>
            </a:solidFill>
            <a:prstDash val="solid"/>
            <a:miter lim="400000"/>
            <a:headEnd len="sm" w="sm" type="none"/>
            <a:tailEnd len="sm" w="sm" type="none"/>
          </a:ln>
        </p:spPr>
      </p:cxnSp>
      <p:cxnSp>
        <p:nvCxnSpPr>
          <p:cNvPr id="694" name="Google Shape;694;p26"/>
          <p:cNvCxnSpPr/>
          <p:nvPr/>
        </p:nvCxnSpPr>
        <p:spPr>
          <a:xfrm>
            <a:off x="15227084" y="11915566"/>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95" name="Google Shape;695;p26"/>
          <p:cNvCxnSpPr/>
          <p:nvPr/>
        </p:nvCxnSpPr>
        <p:spPr>
          <a:xfrm>
            <a:off x="15357506" y="12045988"/>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96" name="Google Shape;696;p26"/>
          <p:cNvCxnSpPr/>
          <p:nvPr/>
        </p:nvCxnSpPr>
        <p:spPr>
          <a:xfrm>
            <a:off x="15487925" y="12176409"/>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697" name="Google Shape;697;p26"/>
          <p:cNvCxnSpPr/>
          <p:nvPr/>
        </p:nvCxnSpPr>
        <p:spPr>
          <a:xfrm>
            <a:off x="17528750" y="12154690"/>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698" name="Google Shape;698;p26"/>
          <p:cNvCxnSpPr/>
          <p:nvPr/>
        </p:nvCxnSpPr>
        <p:spPr>
          <a:xfrm>
            <a:off x="17659173" y="12285111"/>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699" name="Google Shape;699;p26"/>
          <p:cNvCxnSpPr/>
          <p:nvPr/>
        </p:nvCxnSpPr>
        <p:spPr>
          <a:xfrm>
            <a:off x="18061477" y="12154690"/>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700" name="Google Shape;700;p26"/>
          <p:cNvCxnSpPr/>
          <p:nvPr/>
        </p:nvCxnSpPr>
        <p:spPr>
          <a:xfrm>
            <a:off x="28610303" y="8731730"/>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701" name="Google Shape;701;p26"/>
          <p:cNvCxnSpPr/>
          <p:nvPr/>
        </p:nvCxnSpPr>
        <p:spPr>
          <a:xfrm>
            <a:off x="28607246" y="8213832"/>
            <a:ext cx="395268" cy="3"/>
          </a:xfrm>
          <a:prstGeom prst="straightConnector1">
            <a:avLst/>
          </a:prstGeom>
          <a:noFill/>
          <a:ln cap="flat" cmpd="sng" w="50800">
            <a:solidFill>
              <a:srgbClr val="000000"/>
            </a:solidFill>
            <a:prstDash val="solid"/>
            <a:miter lim="400000"/>
            <a:headEnd len="sm" w="sm" type="none"/>
            <a:tailEnd len="sm" w="sm" type="none"/>
          </a:ln>
        </p:spPr>
      </p:cxnSp>
      <p:cxnSp>
        <p:nvCxnSpPr>
          <p:cNvPr id="702" name="Google Shape;702;p26"/>
          <p:cNvCxnSpPr/>
          <p:nvPr/>
        </p:nvCxnSpPr>
        <p:spPr>
          <a:xfrm>
            <a:off x="28737666" y="8344254"/>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703" name="Google Shape;703;p26"/>
          <p:cNvCxnSpPr/>
          <p:nvPr/>
        </p:nvCxnSpPr>
        <p:spPr>
          <a:xfrm>
            <a:off x="17789594" y="12415532"/>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704" name="Google Shape;704;p26"/>
          <p:cNvCxnSpPr/>
          <p:nvPr/>
        </p:nvCxnSpPr>
        <p:spPr>
          <a:xfrm>
            <a:off x="28740726" y="8862152"/>
            <a:ext cx="395268" cy="2"/>
          </a:xfrm>
          <a:prstGeom prst="straightConnector1">
            <a:avLst/>
          </a:prstGeom>
          <a:noFill/>
          <a:ln cap="flat" cmpd="sng" w="50800">
            <a:solidFill>
              <a:srgbClr val="000000"/>
            </a:solidFill>
            <a:prstDash val="solid"/>
            <a:miter lim="400000"/>
            <a:headEnd len="sm" w="sm" type="none"/>
            <a:tailEnd len="sm" w="sm" type="none"/>
          </a:ln>
        </p:spPr>
      </p:cxnSp>
      <p:cxnSp>
        <p:nvCxnSpPr>
          <p:cNvPr id="705" name="Google Shape;705;p26"/>
          <p:cNvCxnSpPr/>
          <p:nvPr/>
        </p:nvCxnSpPr>
        <p:spPr>
          <a:xfrm flipH="1" rot="10800000">
            <a:off x="17672410" y="10775204"/>
            <a:ext cx="2" cy="1887758"/>
          </a:xfrm>
          <a:prstGeom prst="straightConnector1">
            <a:avLst/>
          </a:prstGeom>
          <a:noFill/>
          <a:ln cap="flat" cmpd="sng" w="63500">
            <a:solidFill>
              <a:srgbClr val="C82506"/>
            </a:solidFill>
            <a:prstDash val="dashDot"/>
            <a:miter lim="400000"/>
            <a:headEnd len="sm" w="sm" type="none"/>
            <a:tailEnd len="sm" w="sm" type="none"/>
          </a:ln>
        </p:spPr>
      </p:cxnSp>
      <p:cxnSp>
        <p:nvCxnSpPr>
          <p:cNvPr id="706" name="Google Shape;706;p26"/>
          <p:cNvCxnSpPr/>
          <p:nvPr/>
        </p:nvCxnSpPr>
        <p:spPr>
          <a:xfrm flipH="1" rot="10800000">
            <a:off x="28677515" y="7208788"/>
            <a:ext cx="3" cy="1887759"/>
          </a:xfrm>
          <a:prstGeom prst="straightConnector1">
            <a:avLst/>
          </a:prstGeom>
          <a:noFill/>
          <a:ln cap="flat" cmpd="sng" w="63500">
            <a:solidFill>
              <a:srgbClr val="C82506"/>
            </a:solidFill>
            <a:prstDash val="dashDot"/>
            <a:miter lim="400000"/>
            <a:headEnd len="sm" w="sm" type="none"/>
            <a:tailEnd len="sm" w="sm" type="none"/>
          </a:ln>
        </p:spPr>
      </p:cxnSp>
      <p:cxnSp>
        <p:nvCxnSpPr>
          <p:cNvPr id="707" name="Google Shape;707;p26"/>
          <p:cNvCxnSpPr/>
          <p:nvPr/>
        </p:nvCxnSpPr>
        <p:spPr>
          <a:xfrm flipH="1" rot="10800000">
            <a:off x="12299504" y="10820911"/>
            <a:ext cx="3" cy="1887759"/>
          </a:xfrm>
          <a:prstGeom prst="straightConnector1">
            <a:avLst/>
          </a:prstGeom>
          <a:noFill/>
          <a:ln cap="flat" cmpd="sng" w="63500">
            <a:solidFill>
              <a:srgbClr val="C82506"/>
            </a:solidFill>
            <a:prstDash val="dashDot"/>
            <a:miter lim="400000"/>
            <a:headEnd len="sm" w="sm" type="none"/>
            <a:tailEnd len="sm" w="sm" type="none"/>
          </a:ln>
        </p:spPr>
      </p:cxnSp>
      <p:cxnSp>
        <p:nvCxnSpPr>
          <p:cNvPr id="708" name="Google Shape;708;p26"/>
          <p:cNvCxnSpPr/>
          <p:nvPr/>
        </p:nvCxnSpPr>
        <p:spPr>
          <a:xfrm flipH="1" rot="10800000">
            <a:off x="12886207" y="10807874"/>
            <a:ext cx="3" cy="1887760"/>
          </a:xfrm>
          <a:prstGeom prst="straightConnector1">
            <a:avLst/>
          </a:prstGeom>
          <a:noFill/>
          <a:ln cap="flat" cmpd="sng" w="63500">
            <a:solidFill>
              <a:srgbClr val="C82506"/>
            </a:solidFill>
            <a:prstDash val="dashDot"/>
            <a:miter lim="400000"/>
            <a:headEnd len="sm" w="sm" type="none"/>
            <a:tailEnd len="sm" w="sm" type="none"/>
          </a:ln>
        </p:spPr>
      </p:cxnSp>
      <p:sp>
        <p:nvSpPr>
          <p:cNvPr id="709" name="Google Shape;709;p26"/>
          <p:cNvSpPr txBox="1"/>
          <p:nvPr/>
        </p:nvSpPr>
        <p:spPr>
          <a:xfrm>
            <a:off x="7386561" y="10371054"/>
            <a:ext cx="1485268"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gene A</a:t>
            </a:r>
            <a:endParaRPr/>
          </a:p>
        </p:txBody>
      </p:sp>
      <p:sp>
        <p:nvSpPr>
          <p:cNvPr id="710" name="Google Shape;710;p26"/>
          <p:cNvSpPr txBox="1"/>
          <p:nvPr/>
        </p:nvSpPr>
        <p:spPr>
          <a:xfrm>
            <a:off x="15749079" y="10344252"/>
            <a:ext cx="1451608" cy="53764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gene B</a:t>
            </a:r>
            <a:endParaRPr/>
          </a:p>
        </p:txBody>
      </p:sp>
      <p:sp>
        <p:nvSpPr>
          <p:cNvPr id="711" name="Google Shape;711;p26"/>
          <p:cNvSpPr txBox="1"/>
          <p:nvPr/>
        </p:nvSpPr>
        <p:spPr>
          <a:xfrm>
            <a:off x="11978420" y="10289718"/>
            <a:ext cx="1127467"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1kb</a:t>
            </a:r>
            <a:endParaRPr/>
          </a:p>
        </p:txBody>
      </p:sp>
      <p:sp>
        <p:nvSpPr>
          <p:cNvPr id="712" name="Google Shape;712;p26"/>
          <p:cNvSpPr txBox="1"/>
          <p:nvPr/>
        </p:nvSpPr>
        <p:spPr>
          <a:xfrm>
            <a:off x="17525965" y="10325346"/>
            <a:ext cx="922521"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1kb</a:t>
            </a:r>
            <a:endParaRPr/>
          </a:p>
        </p:txBody>
      </p:sp>
      <p:cxnSp>
        <p:nvCxnSpPr>
          <p:cNvPr id="713" name="Google Shape;713;p26"/>
          <p:cNvCxnSpPr/>
          <p:nvPr/>
        </p:nvCxnSpPr>
        <p:spPr>
          <a:xfrm>
            <a:off x="9229187" y="4216204"/>
            <a:ext cx="4216987" cy="3"/>
          </a:xfrm>
          <a:prstGeom prst="straightConnector1">
            <a:avLst/>
          </a:prstGeom>
          <a:noFill/>
          <a:ln cap="flat" cmpd="sng" w="63500">
            <a:solidFill>
              <a:srgbClr val="000000"/>
            </a:solidFill>
            <a:prstDash val="solid"/>
            <a:miter lim="400000"/>
            <a:headEnd len="sm" w="sm" type="none"/>
            <a:tailEnd len="sm" w="sm" type="none"/>
          </a:ln>
        </p:spPr>
      </p:cxnSp>
      <p:grpSp>
        <p:nvGrpSpPr>
          <p:cNvPr id="714" name="Google Shape;714;p26"/>
          <p:cNvGrpSpPr/>
          <p:nvPr/>
        </p:nvGrpSpPr>
        <p:grpSpPr>
          <a:xfrm>
            <a:off x="9215890" y="3928867"/>
            <a:ext cx="1609082" cy="574677"/>
            <a:chOff x="0" y="-1588"/>
            <a:chExt cx="1609081" cy="574676"/>
          </a:xfrm>
        </p:grpSpPr>
        <p:sp>
          <p:nvSpPr>
            <p:cNvPr id="715" name="Google Shape;715;p26"/>
            <p:cNvSpPr/>
            <p:nvPr/>
          </p:nvSpPr>
          <p:spPr>
            <a:xfrm>
              <a:off x="0" y="6423"/>
              <a:ext cx="1609081" cy="558654"/>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2800"/>
                <a:buFont typeface="Helvetica Neue Light"/>
                <a:buNone/>
              </a:pPr>
              <a:r>
                <a:t/>
              </a:r>
              <a:endParaRPr b="0" i="0" sz="2800" u="none" cap="none" strike="noStrike">
                <a:solidFill>
                  <a:srgbClr val="FFFFFF"/>
                </a:solidFill>
                <a:latin typeface="Helvetica Neue Light"/>
                <a:ea typeface="Helvetica Neue Light"/>
                <a:cs typeface="Helvetica Neue Light"/>
                <a:sym typeface="Helvetica Neue Light"/>
              </a:endParaRPr>
            </a:p>
          </p:txBody>
        </p:sp>
        <p:sp>
          <p:nvSpPr>
            <p:cNvPr id="716" name="Google Shape;716;p26"/>
            <p:cNvSpPr txBox="1"/>
            <p:nvPr/>
          </p:nvSpPr>
          <p:spPr>
            <a:xfrm>
              <a:off x="0" y="-1588"/>
              <a:ext cx="1609081"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2800"/>
                <a:buFont typeface="Helvetica Neue Light"/>
                <a:buNone/>
              </a:pPr>
              <a:r>
                <a:rPr b="0" i="0" lang="en-US" sz="2800" u="none" cap="none" strike="noStrike">
                  <a:solidFill>
                    <a:srgbClr val="FFFFFF"/>
                  </a:solidFill>
                  <a:latin typeface="Helvetica Neue Light"/>
                  <a:ea typeface="Helvetica Neue Light"/>
                  <a:cs typeface="Helvetica Neue Light"/>
                  <a:sym typeface="Helvetica Neue Light"/>
                </a:rPr>
                <a:t>exon 1</a:t>
              </a:r>
              <a:endParaRPr/>
            </a:p>
          </p:txBody>
        </p:sp>
      </p:grpSp>
      <p:grpSp>
        <p:nvGrpSpPr>
          <p:cNvPr id="717" name="Google Shape;717;p26"/>
          <p:cNvGrpSpPr/>
          <p:nvPr/>
        </p:nvGrpSpPr>
        <p:grpSpPr>
          <a:xfrm>
            <a:off x="11074165" y="3929667"/>
            <a:ext cx="1619444" cy="574677"/>
            <a:chOff x="0" y="-1588"/>
            <a:chExt cx="1619442" cy="574676"/>
          </a:xfrm>
        </p:grpSpPr>
        <p:sp>
          <p:nvSpPr>
            <p:cNvPr id="718" name="Google Shape;718;p26"/>
            <p:cNvSpPr/>
            <p:nvPr/>
          </p:nvSpPr>
          <p:spPr>
            <a:xfrm>
              <a:off x="0" y="7224"/>
              <a:ext cx="1619442" cy="557052"/>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2800"/>
                <a:buFont typeface="Helvetica Neue Light"/>
                <a:buNone/>
              </a:pPr>
              <a:r>
                <a:t/>
              </a:r>
              <a:endParaRPr b="0" i="0" sz="2800" u="none" cap="none" strike="noStrike">
                <a:solidFill>
                  <a:srgbClr val="FFFFFF"/>
                </a:solidFill>
                <a:latin typeface="Helvetica Neue Light"/>
                <a:ea typeface="Helvetica Neue Light"/>
                <a:cs typeface="Helvetica Neue Light"/>
                <a:sym typeface="Helvetica Neue Light"/>
              </a:endParaRPr>
            </a:p>
          </p:txBody>
        </p:sp>
        <p:sp>
          <p:nvSpPr>
            <p:cNvPr id="719" name="Google Shape;719;p26"/>
            <p:cNvSpPr txBox="1"/>
            <p:nvPr/>
          </p:nvSpPr>
          <p:spPr>
            <a:xfrm>
              <a:off x="0" y="-1588"/>
              <a:ext cx="1619442"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2800"/>
                <a:buFont typeface="Helvetica Neue Light"/>
                <a:buNone/>
              </a:pPr>
              <a:r>
                <a:rPr b="0" i="0" lang="en-US" sz="2800" u="none" cap="none" strike="noStrike">
                  <a:solidFill>
                    <a:srgbClr val="FFFFFF"/>
                  </a:solidFill>
                  <a:latin typeface="Helvetica Neue Light"/>
                  <a:ea typeface="Helvetica Neue Light"/>
                  <a:cs typeface="Helvetica Neue Light"/>
                  <a:sym typeface="Helvetica Neue Light"/>
                </a:rPr>
                <a:t>exon 2</a:t>
              </a:r>
              <a:endParaRPr/>
            </a:p>
          </p:txBody>
        </p:sp>
      </p:grpSp>
      <p:grpSp>
        <p:nvGrpSpPr>
          <p:cNvPr id="720" name="Google Shape;720;p26"/>
          <p:cNvGrpSpPr/>
          <p:nvPr/>
        </p:nvGrpSpPr>
        <p:grpSpPr>
          <a:xfrm>
            <a:off x="12942803" y="3929667"/>
            <a:ext cx="758139" cy="574677"/>
            <a:chOff x="0" y="-1588"/>
            <a:chExt cx="758138" cy="574676"/>
          </a:xfrm>
        </p:grpSpPr>
        <p:sp>
          <p:nvSpPr>
            <p:cNvPr id="721" name="Google Shape;721;p26"/>
            <p:cNvSpPr/>
            <p:nvPr/>
          </p:nvSpPr>
          <p:spPr>
            <a:xfrm>
              <a:off x="0" y="7224"/>
              <a:ext cx="758138" cy="557052"/>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2800"/>
                <a:buFont typeface="Helvetica Neue Light"/>
                <a:buNone/>
              </a:pPr>
              <a:r>
                <a:t/>
              </a:r>
              <a:endParaRPr b="0" i="0" sz="2800" u="none" cap="none" strike="noStrike">
                <a:solidFill>
                  <a:srgbClr val="FFFFFF"/>
                </a:solidFill>
                <a:latin typeface="Helvetica Neue Light"/>
                <a:ea typeface="Helvetica Neue Light"/>
                <a:cs typeface="Helvetica Neue Light"/>
                <a:sym typeface="Helvetica Neue Light"/>
              </a:endParaRPr>
            </a:p>
          </p:txBody>
        </p:sp>
        <p:sp>
          <p:nvSpPr>
            <p:cNvPr id="722" name="Google Shape;722;p26"/>
            <p:cNvSpPr txBox="1"/>
            <p:nvPr/>
          </p:nvSpPr>
          <p:spPr>
            <a:xfrm>
              <a:off x="0" y="-1588"/>
              <a:ext cx="758138"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2800"/>
                <a:buFont typeface="Helvetica Neue Light"/>
                <a:buNone/>
              </a:pPr>
              <a:r>
                <a:rPr b="0" i="0" lang="en-US" sz="2800" u="none" cap="none" strike="noStrike">
                  <a:solidFill>
                    <a:srgbClr val="FFFFFF"/>
                  </a:solidFill>
                  <a:latin typeface="Helvetica Neue Light"/>
                  <a:ea typeface="Helvetica Neue Light"/>
                  <a:cs typeface="Helvetica Neue Light"/>
                  <a:sym typeface="Helvetica Neue Light"/>
                </a:rPr>
                <a:t>e 3</a:t>
              </a:r>
              <a:endParaRPr/>
            </a:p>
          </p:txBody>
        </p:sp>
      </p:grpSp>
      <p:sp>
        <p:nvSpPr>
          <p:cNvPr id="723" name="Google Shape;723;p26"/>
          <p:cNvSpPr txBox="1"/>
          <p:nvPr/>
        </p:nvSpPr>
        <p:spPr>
          <a:xfrm>
            <a:off x="7252237" y="4013128"/>
            <a:ext cx="1869678" cy="53764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sample1</a:t>
            </a:r>
            <a:endParaRPr/>
          </a:p>
        </p:txBody>
      </p:sp>
      <p:cxnSp>
        <p:nvCxnSpPr>
          <p:cNvPr id="724" name="Google Shape;724;p26"/>
          <p:cNvCxnSpPr/>
          <p:nvPr/>
        </p:nvCxnSpPr>
        <p:spPr>
          <a:xfrm>
            <a:off x="9229187" y="4704262"/>
            <a:ext cx="428219" cy="2"/>
          </a:xfrm>
          <a:prstGeom prst="straightConnector1">
            <a:avLst/>
          </a:prstGeom>
          <a:noFill/>
          <a:ln cap="flat" cmpd="sng" w="50800">
            <a:solidFill>
              <a:srgbClr val="000000"/>
            </a:solidFill>
            <a:prstDash val="solid"/>
            <a:miter lim="400000"/>
            <a:headEnd len="sm" w="sm" type="none"/>
            <a:tailEnd len="sm" w="sm" type="none"/>
          </a:ln>
        </p:spPr>
      </p:cxnSp>
      <p:cxnSp>
        <p:nvCxnSpPr>
          <p:cNvPr id="725" name="Google Shape;725;p26"/>
          <p:cNvCxnSpPr/>
          <p:nvPr/>
        </p:nvCxnSpPr>
        <p:spPr>
          <a:xfrm>
            <a:off x="9370480" y="4835282"/>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26" name="Google Shape;726;p26"/>
          <p:cNvCxnSpPr/>
          <p:nvPr/>
        </p:nvCxnSpPr>
        <p:spPr>
          <a:xfrm>
            <a:off x="9511774" y="4976573"/>
            <a:ext cx="428217" cy="3"/>
          </a:xfrm>
          <a:prstGeom prst="straightConnector1">
            <a:avLst/>
          </a:prstGeom>
          <a:noFill/>
          <a:ln cap="flat" cmpd="sng" w="50800">
            <a:solidFill>
              <a:srgbClr val="000000"/>
            </a:solidFill>
            <a:prstDash val="solid"/>
            <a:miter lim="400000"/>
            <a:headEnd len="sm" w="sm" type="none"/>
            <a:tailEnd len="sm" w="sm" type="none"/>
          </a:ln>
        </p:spPr>
      </p:cxnSp>
      <p:cxnSp>
        <p:nvCxnSpPr>
          <p:cNvPr id="727" name="Google Shape;727;p26"/>
          <p:cNvCxnSpPr/>
          <p:nvPr/>
        </p:nvCxnSpPr>
        <p:spPr>
          <a:xfrm>
            <a:off x="9653066" y="5117867"/>
            <a:ext cx="428218" cy="3"/>
          </a:xfrm>
          <a:prstGeom prst="straightConnector1">
            <a:avLst/>
          </a:prstGeom>
          <a:noFill/>
          <a:ln cap="flat" cmpd="sng" w="50800">
            <a:solidFill>
              <a:srgbClr val="000000"/>
            </a:solidFill>
            <a:prstDash val="solid"/>
            <a:miter lim="400000"/>
            <a:headEnd len="sm" w="sm" type="none"/>
            <a:tailEnd len="sm" w="sm" type="none"/>
          </a:ln>
        </p:spPr>
      </p:cxnSp>
      <p:cxnSp>
        <p:nvCxnSpPr>
          <p:cNvPr id="728" name="Google Shape;728;p26"/>
          <p:cNvCxnSpPr/>
          <p:nvPr/>
        </p:nvCxnSpPr>
        <p:spPr>
          <a:xfrm>
            <a:off x="9794360" y="5259161"/>
            <a:ext cx="428217" cy="2"/>
          </a:xfrm>
          <a:prstGeom prst="straightConnector1">
            <a:avLst/>
          </a:prstGeom>
          <a:noFill/>
          <a:ln cap="flat" cmpd="sng" w="50800">
            <a:solidFill>
              <a:srgbClr val="000000"/>
            </a:solidFill>
            <a:prstDash val="solid"/>
            <a:miter lim="400000"/>
            <a:headEnd len="sm" w="sm" type="none"/>
            <a:tailEnd len="sm" w="sm" type="none"/>
          </a:ln>
        </p:spPr>
      </p:cxnSp>
      <p:cxnSp>
        <p:nvCxnSpPr>
          <p:cNvPr id="729" name="Google Shape;729;p26"/>
          <p:cNvCxnSpPr/>
          <p:nvPr/>
        </p:nvCxnSpPr>
        <p:spPr>
          <a:xfrm>
            <a:off x="9935654" y="5400454"/>
            <a:ext cx="428216" cy="2"/>
          </a:xfrm>
          <a:prstGeom prst="straightConnector1">
            <a:avLst/>
          </a:prstGeom>
          <a:noFill/>
          <a:ln cap="flat" cmpd="sng" w="50800">
            <a:solidFill>
              <a:srgbClr val="000000"/>
            </a:solidFill>
            <a:prstDash val="solid"/>
            <a:miter lim="400000"/>
            <a:headEnd len="sm" w="sm" type="none"/>
            <a:tailEnd len="sm" w="sm" type="none"/>
          </a:ln>
        </p:spPr>
      </p:cxnSp>
      <p:cxnSp>
        <p:nvCxnSpPr>
          <p:cNvPr id="730" name="Google Shape;730;p26"/>
          <p:cNvCxnSpPr/>
          <p:nvPr/>
        </p:nvCxnSpPr>
        <p:spPr>
          <a:xfrm>
            <a:off x="10076946" y="5541746"/>
            <a:ext cx="428218" cy="3"/>
          </a:xfrm>
          <a:prstGeom prst="straightConnector1">
            <a:avLst/>
          </a:prstGeom>
          <a:noFill/>
          <a:ln cap="flat" cmpd="sng" w="50800">
            <a:solidFill>
              <a:srgbClr val="000000"/>
            </a:solidFill>
            <a:prstDash val="solid"/>
            <a:miter lim="400000"/>
            <a:headEnd len="sm" w="sm" type="none"/>
            <a:tailEnd len="sm" w="sm" type="none"/>
          </a:ln>
        </p:spPr>
      </p:cxnSp>
      <p:cxnSp>
        <p:nvCxnSpPr>
          <p:cNvPr id="731" name="Google Shape;731;p26"/>
          <p:cNvCxnSpPr/>
          <p:nvPr/>
        </p:nvCxnSpPr>
        <p:spPr>
          <a:xfrm>
            <a:off x="10218239" y="5683040"/>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32" name="Google Shape;732;p26"/>
          <p:cNvCxnSpPr/>
          <p:nvPr/>
        </p:nvCxnSpPr>
        <p:spPr>
          <a:xfrm>
            <a:off x="9806320" y="4693987"/>
            <a:ext cx="428218" cy="3"/>
          </a:xfrm>
          <a:prstGeom prst="straightConnector1">
            <a:avLst/>
          </a:prstGeom>
          <a:noFill/>
          <a:ln cap="flat" cmpd="sng" w="50800">
            <a:solidFill>
              <a:srgbClr val="000000"/>
            </a:solidFill>
            <a:prstDash val="solid"/>
            <a:miter lim="400000"/>
            <a:headEnd len="sm" w="sm" type="none"/>
            <a:tailEnd len="sm" w="sm" type="none"/>
          </a:ln>
        </p:spPr>
      </p:cxnSp>
      <p:cxnSp>
        <p:nvCxnSpPr>
          <p:cNvPr id="733" name="Google Shape;733;p26"/>
          <p:cNvCxnSpPr/>
          <p:nvPr/>
        </p:nvCxnSpPr>
        <p:spPr>
          <a:xfrm>
            <a:off x="9947615" y="4835282"/>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34" name="Google Shape;734;p26"/>
          <p:cNvCxnSpPr/>
          <p:nvPr/>
        </p:nvCxnSpPr>
        <p:spPr>
          <a:xfrm>
            <a:off x="10088908" y="4976573"/>
            <a:ext cx="428218" cy="3"/>
          </a:xfrm>
          <a:prstGeom prst="straightConnector1">
            <a:avLst/>
          </a:prstGeom>
          <a:noFill/>
          <a:ln cap="flat" cmpd="sng" w="50800">
            <a:solidFill>
              <a:srgbClr val="000000"/>
            </a:solidFill>
            <a:prstDash val="solid"/>
            <a:miter lim="400000"/>
            <a:headEnd len="sm" w="sm" type="none"/>
            <a:tailEnd len="sm" w="sm" type="none"/>
          </a:ln>
        </p:spPr>
      </p:cxnSp>
      <p:cxnSp>
        <p:nvCxnSpPr>
          <p:cNvPr id="735" name="Google Shape;735;p26"/>
          <p:cNvCxnSpPr/>
          <p:nvPr/>
        </p:nvCxnSpPr>
        <p:spPr>
          <a:xfrm>
            <a:off x="10230202" y="5117867"/>
            <a:ext cx="428217" cy="3"/>
          </a:xfrm>
          <a:prstGeom prst="straightConnector1">
            <a:avLst/>
          </a:prstGeom>
          <a:noFill/>
          <a:ln cap="flat" cmpd="sng" w="50800">
            <a:solidFill>
              <a:srgbClr val="000000"/>
            </a:solidFill>
            <a:prstDash val="solid"/>
            <a:miter lim="400000"/>
            <a:headEnd len="sm" w="sm" type="none"/>
            <a:tailEnd len="sm" w="sm" type="none"/>
          </a:ln>
        </p:spPr>
      </p:cxnSp>
      <p:cxnSp>
        <p:nvCxnSpPr>
          <p:cNvPr id="736" name="Google Shape;736;p26"/>
          <p:cNvCxnSpPr/>
          <p:nvPr/>
        </p:nvCxnSpPr>
        <p:spPr>
          <a:xfrm>
            <a:off x="10371495" y="5259161"/>
            <a:ext cx="428217" cy="2"/>
          </a:xfrm>
          <a:prstGeom prst="straightConnector1">
            <a:avLst/>
          </a:prstGeom>
          <a:noFill/>
          <a:ln cap="flat" cmpd="sng" w="50800">
            <a:solidFill>
              <a:srgbClr val="000000"/>
            </a:solidFill>
            <a:prstDash val="solid"/>
            <a:miter lim="400000"/>
            <a:headEnd len="sm" w="sm" type="none"/>
            <a:tailEnd len="sm" w="sm" type="none"/>
          </a:ln>
        </p:spPr>
      </p:cxnSp>
      <p:cxnSp>
        <p:nvCxnSpPr>
          <p:cNvPr id="737" name="Google Shape;737;p26"/>
          <p:cNvCxnSpPr/>
          <p:nvPr/>
        </p:nvCxnSpPr>
        <p:spPr>
          <a:xfrm>
            <a:off x="11235810" y="4698089"/>
            <a:ext cx="428217" cy="3"/>
          </a:xfrm>
          <a:prstGeom prst="straightConnector1">
            <a:avLst/>
          </a:prstGeom>
          <a:noFill/>
          <a:ln cap="flat" cmpd="sng" w="50800">
            <a:solidFill>
              <a:srgbClr val="000000"/>
            </a:solidFill>
            <a:prstDash val="solid"/>
            <a:miter lim="400000"/>
            <a:headEnd len="sm" w="sm" type="none"/>
            <a:tailEnd len="sm" w="sm" type="none"/>
          </a:ln>
        </p:spPr>
      </p:cxnSp>
      <p:cxnSp>
        <p:nvCxnSpPr>
          <p:cNvPr id="738" name="Google Shape;738;p26"/>
          <p:cNvCxnSpPr/>
          <p:nvPr/>
        </p:nvCxnSpPr>
        <p:spPr>
          <a:xfrm>
            <a:off x="11377103" y="4839382"/>
            <a:ext cx="428217" cy="3"/>
          </a:xfrm>
          <a:prstGeom prst="straightConnector1">
            <a:avLst/>
          </a:prstGeom>
          <a:noFill/>
          <a:ln cap="flat" cmpd="sng" w="50800">
            <a:solidFill>
              <a:srgbClr val="000000"/>
            </a:solidFill>
            <a:prstDash val="solid"/>
            <a:miter lim="400000"/>
            <a:headEnd len="sm" w="sm" type="none"/>
            <a:tailEnd len="sm" w="sm" type="none"/>
          </a:ln>
        </p:spPr>
      </p:cxnSp>
      <p:cxnSp>
        <p:nvCxnSpPr>
          <p:cNvPr id="739" name="Google Shape;739;p26"/>
          <p:cNvCxnSpPr/>
          <p:nvPr/>
        </p:nvCxnSpPr>
        <p:spPr>
          <a:xfrm>
            <a:off x="11518396" y="4980675"/>
            <a:ext cx="428217" cy="3"/>
          </a:xfrm>
          <a:prstGeom prst="straightConnector1">
            <a:avLst/>
          </a:prstGeom>
          <a:noFill/>
          <a:ln cap="flat" cmpd="sng" w="50800">
            <a:solidFill>
              <a:srgbClr val="000000"/>
            </a:solidFill>
            <a:prstDash val="solid"/>
            <a:miter lim="400000"/>
            <a:headEnd len="sm" w="sm" type="none"/>
            <a:tailEnd len="sm" w="sm" type="none"/>
          </a:ln>
        </p:spPr>
      </p:cxnSp>
      <p:cxnSp>
        <p:nvCxnSpPr>
          <p:cNvPr id="740" name="Google Shape;740;p26"/>
          <p:cNvCxnSpPr/>
          <p:nvPr/>
        </p:nvCxnSpPr>
        <p:spPr>
          <a:xfrm>
            <a:off x="11659689" y="5121970"/>
            <a:ext cx="428217" cy="2"/>
          </a:xfrm>
          <a:prstGeom prst="straightConnector1">
            <a:avLst/>
          </a:prstGeom>
          <a:noFill/>
          <a:ln cap="flat" cmpd="sng" w="50800">
            <a:solidFill>
              <a:srgbClr val="000000"/>
            </a:solidFill>
            <a:prstDash val="solid"/>
            <a:miter lim="400000"/>
            <a:headEnd len="sm" w="sm" type="none"/>
            <a:tailEnd len="sm" w="sm" type="none"/>
          </a:ln>
        </p:spPr>
      </p:cxnSp>
      <p:cxnSp>
        <p:nvCxnSpPr>
          <p:cNvPr id="741" name="Google Shape;741;p26"/>
          <p:cNvCxnSpPr/>
          <p:nvPr/>
        </p:nvCxnSpPr>
        <p:spPr>
          <a:xfrm>
            <a:off x="11800982" y="5263262"/>
            <a:ext cx="428218" cy="3"/>
          </a:xfrm>
          <a:prstGeom prst="straightConnector1">
            <a:avLst/>
          </a:prstGeom>
          <a:noFill/>
          <a:ln cap="flat" cmpd="sng" w="50800">
            <a:solidFill>
              <a:srgbClr val="000000"/>
            </a:solidFill>
            <a:prstDash val="solid"/>
            <a:miter lim="400000"/>
            <a:headEnd len="sm" w="sm" type="none"/>
            <a:tailEnd len="sm" w="sm" type="none"/>
          </a:ln>
        </p:spPr>
      </p:cxnSp>
      <p:cxnSp>
        <p:nvCxnSpPr>
          <p:cNvPr id="742" name="Google Shape;742;p26"/>
          <p:cNvCxnSpPr/>
          <p:nvPr/>
        </p:nvCxnSpPr>
        <p:spPr>
          <a:xfrm>
            <a:off x="11942274" y="5404555"/>
            <a:ext cx="428219" cy="3"/>
          </a:xfrm>
          <a:prstGeom prst="straightConnector1">
            <a:avLst/>
          </a:prstGeom>
          <a:noFill/>
          <a:ln cap="flat" cmpd="sng" w="50800">
            <a:solidFill>
              <a:srgbClr val="000000"/>
            </a:solidFill>
            <a:prstDash val="solid"/>
            <a:miter lim="400000"/>
            <a:headEnd len="sm" w="sm" type="none"/>
            <a:tailEnd len="sm" w="sm" type="none"/>
          </a:ln>
        </p:spPr>
      </p:cxnSp>
      <p:cxnSp>
        <p:nvCxnSpPr>
          <p:cNvPr id="743" name="Google Shape;743;p26"/>
          <p:cNvCxnSpPr/>
          <p:nvPr/>
        </p:nvCxnSpPr>
        <p:spPr>
          <a:xfrm>
            <a:off x="12083569" y="5545849"/>
            <a:ext cx="428217" cy="2"/>
          </a:xfrm>
          <a:prstGeom prst="straightConnector1">
            <a:avLst/>
          </a:prstGeom>
          <a:noFill/>
          <a:ln cap="flat" cmpd="sng" w="50800">
            <a:solidFill>
              <a:srgbClr val="000000"/>
            </a:solidFill>
            <a:prstDash val="solid"/>
            <a:miter lim="400000"/>
            <a:headEnd len="sm" w="sm" type="none"/>
            <a:tailEnd len="sm" w="sm" type="none"/>
          </a:ln>
        </p:spPr>
      </p:cxnSp>
      <p:cxnSp>
        <p:nvCxnSpPr>
          <p:cNvPr id="744" name="Google Shape;744;p26"/>
          <p:cNvCxnSpPr/>
          <p:nvPr/>
        </p:nvCxnSpPr>
        <p:spPr>
          <a:xfrm>
            <a:off x="12224863" y="5687142"/>
            <a:ext cx="428216" cy="2"/>
          </a:xfrm>
          <a:prstGeom prst="straightConnector1">
            <a:avLst/>
          </a:prstGeom>
          <a:noFill/>
          <a:ln cap="flat" cmpd="sng" w="50800">
            <a:solidFill>
              <a:srgbClr val="000000"/>
            </a:solidFill>
            <a:prstDash val="solid"/>
            <a:miter lim="400000"/>
            <a:headEnd len="sm" w="sm" type="none"/>
            <a:tailEnd len="sm" w="sm" type="none"/>
          </a:ln>
        </p:spPr>
      </p:cxnSp>
      <p:cxnSp>
        <p:nvCxnSpPr>
          <p:cNvPr id="745" name="Google Shape;745;p26"/>
          <p:cNvCxnSpPr/>
          <p:nvPr/>
        </p:nvCxnSpPr>
        <p:spPr>
          <a:xfrm>
            <a:off x="11800982" y="4693987"/>
            <a:ext cx="428218" cy="3"/>
          </a:xfrm>
          <a:prstGeom prst="straightConnector1">
            <a:avLst/>
          </a:prstGeom>
          <a:noFill/>
          <a:ln cap="flat" cmpd="sng" w="50800">
            <a:solidFill>
              <a:srgbClr val="000000"/>
            </a:solidFill>
            <a:prstDash val="solid"/>
            <a:miter lim="400000"/>
            <a:headEnd len="sm" w="sm" type="none"/>
            <a:tailEnd len="sm" w="sm" type="none"/>
          </a:ln>
        </p:spPr>
      </p:cxnSp>
      <p:cxnSp>
        <p:nvCxnSpPr>
          <p:cNvPr id="746" name="Google Shape;746;p26"/>
          <p:cNvCxnSpPr/>
          <p:nvPr/>
        </p:nvCxnSpPr>
        <p:spPr>
          <a:xfrm>
            <a:off x="11942274" y="4835282"/>
            <a:ext cx="428219" cy="2"/>
          </a:xfrm>
          <a:prstGeom prst="straightConnector1">
            <a:avLst/>
          </a:prstGeom>
          <a:noFill/>
          <a:ln cap="flat" cmpd="sng" w="50800">
            <a:solidFill>
              <a:srgbClr val="000000"/>
            </a:solidFill>
            <a:prstDash val="solid"/>
            <a:miter lim="400000"/>
            <a:headEnd len="sm" w="sm" type="none"/>
            <a:tailEnd len="sm" w="sm" type="none"/>
          </a:ln>
        </p:spPr>
      </p:cxnSp>
      <p:cxnSp>
        <p:nvCxnSpPr>
          <p:cNvPr id="747" name="Google Shape;747;p26"/>
          <p:cNvCxnSpPr/>
          <p:nvPr/>
        </p:nvCxnSpPr>
        <p:spPr>
          <a:xfrm>
            <a:off x="12083569" y="4976573"/>
            <a:ext cx="428217" cy="3"/>
          </a:xfrm>
          <a:prstGeom prst="straightConnector1">
            <a:avLst/>
          </a:prstGeom>
          <a:noFill/>
          <a:ln cap="flat" cmpd="sng" w="50800">
            <a:solidFill>
              <a:srgbClr val="000000"/>
            </a:solidFill>
            <a:prstDash val="solid"/>
            <a:miter lim="400000"/>
            <a:headEnd len="sm" w="sm" type="none"/>
            <a:tailEnd len="sm" w="sm" type="none"/>
          </a:ln>
        </p:spPr>
      </p:cxnSp>
      <p:cxnSp>
        <p:nvCxnSpPr>
          <p:cNvPr id="748" name="Google Shape;748;p26"/>
          <p:cNvCxnSpPr/>
          <p:nvPr/>
        </p:nvCxnSpPr>
        <p:spPr>
          <a:xfrm>
            <a:off x="12224863" y="5117867"/>
            <a:ext cx="428216" cy="3"/>
          </a:xfrm>
          <a:prstGeom prst="straightConnector1">
            <a:avLst/>
          </a:prstGeom>
          <a:noFill/>
          <a:ln cap="flat" cmpd="sng" w="50800">
            <a:solidFill>
              <a:srgbClr val="000000"/>
            </a:solidFill>
            <a:prstDash val="solid"/>
            <a:miter lim="400000"/>
            <a:headEnd len="sm" w="sm" type="none"/>
            <a:tailEnd len="sm" w="sm" type="none"/>
          </a:ln>
        </p:spPr>
      </p:cxnSp>
      <p:cxnSp>
        <p:nvCxnSpPr>
          <p:cNvPr id="749" name="Google Shape;749;p26"/>
          <p:cNvCxnSpPr/>
          <p:nvPr/>
        </p:nvCxnSpPr>
        <p:spPr>
          <a:xfrm>
            <a:off x="12366153" y="5259161"/>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50" name="Google Shape;750;p26"/>
          <p:cNvCxnSpPr/>
          <p:nvPr/>
        </p:nvCxnSpPr>
        <p:spPr>
          <a:xfrm>
            <a:off x="12941259" y="4675148"/>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51" name="Google Shape;751;p26"/>
          <p:cNvCxnSpPr/>
          <p:nvPr/>
        </p:nvCxnSpPr>
        <p:spPr>
          <a:xfrm>
            <a:off x="13082554" y="4816442"/>
            <a:ext cx="428217" cy="2"/>
          </a:xfrm>
          <a:prstGeom prst="straightConnector1">
            <a:avLst/>
          </a:prstGeom>
          <a:noFill/>
          <a:ln cap="flat" cmpd="sng" w="50800">
            <a:solidFill>
              <a:srgbClr val="000000"/>
            </a:solidFill>
            <a:prstDash val="solid"/>
            <a:miter lim="400000"/>
            <a:headEnd len="sm" w="sm" type="none"/>
            <a:tailEnd len="sm" w="sm" type="none"/>
          </a:ln>
        </p:spPr>
      </p:cxnSp>
      <p:cxnSp>
        <p:nvCxnSpPr>
          <p:cNvPr id="752" name="Google Shape;752;p26"/>
          <p:cNvCxnSpPr/>
          <p:nvPr/>
        </p:nvCxnSpPr>
        <p:spPr>
          <a:xfrm>
            <a:off x="13223847" y="4957735"/>
            <a:ext cx="428216" cy="3"/>
          </a:xfrm>
          <a:prstGeom prst="straightConnector1">
            <a:avLst/>
          </a:prstGeom>
          <a:noFill/>
          <a:ln cap="flat" cmpd="sng" w="50800">
            <a:solidFill>
              <a:srgbClr val="000000"/>
            </a:solidFill>
            <a:prstDash val="solid"/>
            <a:miter lim="400000"/>
            <a:headEnd len="sm" w="sm" type="none"/>
            <a:tailEnd len="sm" w="sm" type="none"/>
          </a:ln>
        </p:spPr>
      </p:cxnSp>
      <p:cxnSp>
        <p:nvCxnSpPr>
          <p:cNvPr id="753" name="Google Shape;753;p26"/>
          <p:cNvCxnSpPr/>
          <p:nvPr/>
        </p:nvCxnSpPr>
        <p:spPr>
          <a:xfrm>
            <a:off x="9268442" y="6936395"/>
            <a:ext cx="4216987" cy="3"/>
          </a:xfrm>
          <a:prstGeom prst="straightConnector1">
            <a:avLst/>
          </a:prstGeom>
          <a:noFill/>
          <a:ln cap="flat" cmpd="sng" w="63500">
            <a:solidFill>
              <a:srgbClr val="000000"/>
            </a:solidFill>
            <a:prstDash val="solid"/>
            <a:miter lim="400000"/>
            <a:headEnd len="sm" w="sm" type="none"/>
            <a:tailEnd len="sm" w="sm" type="none"/>
          </a:ln>
        </p:spPr>
      </p:cxnSp>
      <p:grpSp>
        <p:nvGrpSpPr>
          <p:cNvPr id="754" name="Google Shape;754;p26"/>
          <p:cNvGrpSpPr/>
          <p:nvPr/>
        </p:nvGrpSpPr>
        <p:grpSpPr>
          <a:xfrm>
            <a:off x="9255145" y="6649058"/>
            <a:ext cx="1609081" cy="574677"/>
            <a:chOff x="0" y="-1588"/>
            <a:chExt cx="1609080" cy="574676"/>
          </a:xfrm>
        </p:grpSpPr>
        <p:sp>
          <p:nvSpPr>
            <p:cNvPr id="755" name="Google Shape;755;p26"/>
            <p:cNvSpPr/>
            <p:nvPr/>
          </p:nvSpPr>
          <p:spPr>
            <a:xfrm>
              <a:off x="0" y="6424"/>
              <a:ext cx="1609080" cy="558652"/>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2800"/>
                <a:buFont typeface="Helvetica Neue Light"/>
                <a:buNone/>
              </a:pPr>
              <a:r>
                <a:t/>
              </a:r>
              <a:endParaRPr b="0" i="0" sz="2800" u="none" cap="none" strike="noStrike">
                <a:solidFill>
                  <a:srgbClr val="FFFFFF"/>
                </a:solidFill>
                <a:latin typeface="Helvetica Neue Light"/>
                <a:ea typeface="Helvetica Neue Light"/>
                <a:cs typeface="Helvetica Neue Light"/>
                <a:sym typeface="Helvetica Neue Light"/>
              </a:endParaRPr>
            </a:p>
          </p:txBody>
        </p:sp>
        <p:sp>
          <p:nvSpPr>
            <p:cNvPr id="756" name="Google Shape;756;p26"/>
            <p:cNvSpPr txBox="1"/>
            <p:nvPr/>
          </p:nvSpPr>
          <p:spPr>
            <a:xfrm>
              <a:off x="0" y="-1588"/>
              <a:ext cx="1609080"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2800"/>
                <a:buFont typeface="Helvetica Neue Light"/>
                <a:buNone/>
              </a:pPr>
              <a:r>
                <a:rPr b="0" i="0" lang="en-US" sz="2800" u="none" cap="none" strike="noStrike">
                  <a:solidFill>
                    <a:srgbClr val="FFFFFF"/>
                  </a:solidFill>
                  <a:latin typeface="Helvetica Neue Light"/>
                  <a:ea typeface="Helvetica Neue Light"/>
                  <a:cs typeface="Helvetica Neue Light"/>
                  <a:sym typeface="Helvetica Neue Light"/>
                </a:rPr>
                <a:t>exon 1</a:t>
              </a:r>
              <a:endParaRPr/>
            </a:p>
          </p:txBody>
        </p:sp>
      </p:grpSp>
      <p:grpSp>
        <p:nvGrpSpPr>
          <p:cNvPr id="757" name="Google Shape;757;p26"/>
          <p:cNvGrpSpPr/>
          <p:nvPr/>
        </p:nvGrpSpPr>
        <p:grpSpPr>
          <a:xfrm>
            <a:off x="11113421" y="6649857"/>
            <a:ext cx="1619444" cy="574677"/>
            <a:chOff x="0" y="-1588"/>
            <a:chExt cx="1619442" cy="574676"/>
          </a:xfrm>
        </p:grpSpPr>
        <p:sp>
          <p:nvSpPr>
            <p:cNvPr id="758" name="Google Shape;758;p26"/>
            <p:cNvSpPr/>
            <p:nvPr/>
          </p:nvSpPr>
          <p:spPr>
            <a:xfrm>
              <a:off x="0" y="7223"/>
              <a:ext cx="1619442" cy="557054"/>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2800"/>
                <a:buFont typeface="Helvetica Neue Light"/>
                <a:buNone/>
              </a:pPr>
              <a:r>
                <a:t/>
              </a:r>
              <a:endParaRPr b="0" i="0" sz="2800" u="none" cap="none" strike="noStrike">
                <a:solidFill>
                  <a:srgbClr val="FFFFFF"/>
                </a:solidFill>
                <a:latin typeface="Helvetica Neue Light"/>
                <a:ea typeface="Helvetica Neue Light"/>
                <a:cs typeface="Helvetica Neue Light"/>
                <a:sym typeface="Helvetica Neue Light"/>
              </a:endParaRPr>
            </a:p>
          </p:txBody>
        </p:sp>
        <p:sp>
          <p:nvSpPr>
            <p:cNvPr id="759" name="Google Shape;759;p26"/>
            <p:cNvSpPr txBox="1"/>
            <p:nvPr/>
          </p:nvSpPr>
          <p:spPr>
            <a:xfrm>
              <a:off x="0" y="-1588"/>
              <a:ext cx="1619442"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2800"/>
                <a:buFont typeface="Helvetica Neue Light"/>
                <a:buNone/>
              </a:pPr>
              <a:r>
                <a:rPr b="0" i="0" lang="en-US" sz="2800" u="none" cap="none" strike="noStrike">
                  <a:solidFill>
                    <a:srgbClr val="FFFFFF"/>
                  </a:solidFill>
                  <a:latin typeface="Helvetica Neue Light"/>
                  <a:ea typeface="Helvetica Neue Light"/>
                  <a:cs typeface="Helvetica Neue Light"/>
                  <a:sym typeface="Helvetica Neue Light"/>
                </a:rPr>
                <a:t>exon 2</a:t>
              </a:r>
              <a:endParaRPr/>
            </a:p>
          </p:txBody>
        </p:sp>
      </p:grpSp>
      <p:grpSp>
        <p:nvGrpSpPr>
          <p:cNvPr id="760" name="Google Shape;760;p26"/>
          <p:cNvGrpSpPr/>
          <p:nvPr/>
        </p:nvGrpSpPr>
        <p:grpSpPr>
          <a:xfrm>
            <a:off x="12982059" y="6649857"/>
            <a:ext cx="758140" cy="574677"/>
            <a:chOff x="0" y="-1588"/>
            <a:chExt cx="758138" cy="574676"/>
          </a:xfrm>
        </p:grpSpPr>
        <p:sp>
          <p:nvSpPr>
            <p:cNvPr id="761" name="Google Shape;761;p26"/>
            <p:cNvSpPr/>
            <p:nvPr/>
          </p:nvSpPr>
          <p:spPr>
            <a:xfrm>
              <a:off x="0" y="7223"/>
              <a:ext cx="758138" cy="557054"/>
            </a:xfrm>
            <a:prstGeom prst="rect">
              <a:avLst/>
            </a:prstGeom>
            <a:solidFill>
              <a:srgbClr val="53585F"/>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2800"/>
                <a:buFont typeface="Helvetica Neue Light"/>
                <a:buNone/>
              </a:pPr>
              <a:r>
                <a:t/>
              </a:r>
              <a:endParaRPr b="0" i="0" sz="2800" u="none" cap="none" strike="noStrike">
                <a:solidFill>
                  <a:srgbClr val="FFFFFF"/>
                </a:solidFill>
                <a:latin typeface="Helvetica Neue Light"/>
                <a:ea typeface="Helvetica Neue Light"/>
                <a:cs typeface="Helvetica Neue Light"/>
                <a:sym typeface="Helvetica Neue Light"/>
              </a:endParaRPr>
            </a:p>
          </p:txBody>
        </p:sp>
        <p:sp>
          <p:nvSpPr>
            <p:cNvPr id="762" name="Google Shape;762;p26"/>
            <p:cNvSpPr txBox="1"/>
            <p:nvPr/>
          </p:nvSpPr>
          <p:spPr>
            <a:xfrm>
              <a:off x="0" y="-1588"/>
              <a:ext cx="758138"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2800"/>
                <a:buFont typeface="Helvetica Neue Light"/>
                <a:buNone/>
              </a:pPr>
              <a:r>
                <a:rPr b="0" i="0" lang="en-US" sz="2800" u="none" cap="none" strike="noStrike">
                  <a:solidFill>
                    <a:srgbClr val="FFFFFF"/>
                  </a:solidFill>
                  <a:latin typeface="Helvetica Neue Light"/>
                  <a:ea typeface="Helvetica Neue Light"/>
                  <a:cs typeface="Helvetica Neue Light"/>
                  <a:sym typeface="Helvetica Neue Light"/>
                </a:rPr>
                <a:t>e 3</a:t>
              </a:r>
              <a:endParaRPr/>
            </a:p>
          </p:txBody>
        </p:sp>
      </p:grpSp>
      <p:sp>
        <p:nvSpPr>
          <p:cNvPr id="763" name="Google Shape;763;p26"/>
          <p:cNvSpPr txBox="1"/>
          <p:nvPr/>
        </p:nvSpPr>
        <p:spPr>
          <a:xfrm>
            <a:off x="7330750" y="6733318"/>
            <a:ext cx="1869678" cy="53764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sample 2</a:t>
            </a:r>
            <a:endParaRPr/>
          </a:p>
        </p:txBody>
      </p:sp>
      <p:cxnSp>
        <p:nvCxnSpPr>
          <p:cNvPr id="764" name="Google Shape;764;p26"/>
          <p:cNvCxnSpPr/>
          <p:nvPr/>
        </p:nvCxnSpPr>
        <p:spPr>
          <a:xfrm>
            <a:off x="9268442" y="7424451"/>
            <a:ext cx="428217" cy="2"/>
          </a:xfrm>
          <a:prstGeom prst="straightConnector1">
            <a:avLst/>
          </a:prstGeom>
          <a:noFill/>
          <a:ln cap="flat" cmpd="sng" w="50800">
            <a:solidFill>
              <a:srgbClr val="000000"/>
            </a:solidFill>
            <a:prstDash val="solid"/>
            <a:miter lim="400000"/>
            <a:headEnd len="sm" w="sm" type="none"/>
            <a:tailEnd len="sm" w="sm" type="none"/>
          </a:ln>
        </p:spPr>
      </p:cxnSp>
      <p:cxnSp>
        <p:nvCxnSpPr>
          <p:cNvPr id="765" name="Google Shape;765;p26"/>
          <p:cNvCxnSpPr/>
          <p:nvPr/>
        </p:nvCxnSpPr>
        <p:spPr>
          <a:xfrm>
            <a:off x="9409735" y="7555472"/>
            <a:ext cx="428217" cy="2"/>
          </a:xfrm>
          <a:prstGeom prst="straightConnector1">
            <a:avLst/>
          </a:prstGeom>
          <a:noFill/>
          <a:ln cap="flat" cmpd="sng" w="50800">
            <a:solidFill>
              <a:srgbClr val="000000"/>
            </a:solidFill>
            <a:prstDash val="solid"/>
            <a:miter lim="400000"/>
            <a:headEnd len="sm" w="sm" type="none"/>
            <a:tailEnd len="sm" w="sm" type="none"/>
          </a:ln>
        </p:spPr>
      </p:cxnSp>
      <p:cxnSp>
        <p:nvCxnSpPr>
          <p:cNvPr id="766" name="Google Shape;766;p26"/>
          <p:cNvCxnSpPr/>
          <p:nvPr/>
        </p:nvCxnSpPr>
        <p:spPr>
          <a:xfrm>
            <a:off x="9551028" y="7696765"/>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67" name="Google Shape;767;p26"/>
          <p:cNvCxnSpPr/>
          <p:nvPr/>
        </p:nvCxnSpPr>
        <p:spPr>
          <a:xfrm>
            <a:off x="9845577" y="7414177"/>
            <a:ext cx="428217" cy="3"/>
          </a:xfrm>
          <a:prstGeom prst="straightConnector1">
            <a:avLst/>
          </a:prstGeom>
          <a:noFill/>
          <a:ln cap="flat" cmpd="sng" w="50800">
            <a:solidFill>
              <a:srgbClr val="000000"/>
            </a:solidFill>
            <a:prstDash val="solid"/>
            <a:miter lim="400000"/>
            <a:headEnd len="sm" w="sm" type="none"/>
            <a:tailEnd len="sm" w="sm" type="none"/>
          </a:ln>
        </p:spPr>
      </p:cxnSp>
      <p:cxnSp>
        <p:nvCxnSpPr>
          <p:cNvPr id="768" name="Google Shape;768;p26"/>
          <p:cNvCxnSpPr/>
          <p:nvPr/>
        </p:nvCxnSpPr>
        <p:spPr>
          <a:xfrm>
            <a:off x="9986871" y="7555472"/>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69" name="Google Shape;769;p26"/>
          <p:cNvCxnSpPr/>
          <p:nvPr/>
        </p:nvCxnSpPr>
        <p:spPr>
          <a:xfrm>
            <a:off x="10128163" y="7696765"/>
            <a:ext cx="428219" cy="2"/>
          </a:xfrm>
          <a:prstGeom prst="straightConnector1">
            <a:avLst/>
          </a:prstGeom>
          <a:noFill/>
          <a:ln cap="flat" cmpd="sng" w="50800">
            <a:solidFill>
              <a:srgbClr val="000000"/>
            </a:solidFill>
            <a:prstDash val="solid"/>
            <a:miter lim="400000"/>
            <a:headEnd len="sm" w="sm" type="none"/>
            <a:tailEnd len="sm" w="sm" type="none"/>
          </a:ln>
        </p:spPr>
      </p:cxnSp>
      <p:cxnSp>
        <p:nvCxnSpPr>
          <p:cNvPr id="770" name="Google Shape;770;p26"/>
          <p:cNvCxnSpPr/>
          <p:nvPr/>
        </p:nvCxnSpPr>
        <p:spPr>
          <a:xfrm>
            <a:off x="11275064" y="7418281"/>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71" name="Google Shape;771;p26"/>
          <p:cNvCxnSpPr/>
          <p:nvPr/>
        </p:nvCxnSpPr>
        <p:spPr>
          <a:xfrm>
            <a:off x="11416357" y="7559573"/>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72" name="Google Shape;772;p26"/>
          <p:cNvCxnSpPr/>
          <p:nvPr/>
        </p:nvCxnSpPr>
        <p:spPr>
          <a:xfrm>
            <a:off x="11557650" y="7700866"/>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73" name="Google Shape;773;p26"/>
          <p:cNvCxnSpPr/>
          <p:nvPr/>
        </p:nvCxnSpPr>
        <p:spPr>
          <a:xfrm>
            <a:off x="11840237" y="7414177"/>
            <a:ext cx="428217" cy="3"/>
          </a:xfrm>
          <a:prstGeom prst="straightConnector1">
            <a:avLst/>
          </a:prstGeom>
          <a:noFill/>
          <a:ln cap="flat" cmpd="sng" w="50800">
            <a:solidFill>
              <a:srgbClr val="000000"/>
            </a:solidFill>
            <a:prstDash val="solid"/>
            <a:miter lim="400000"/>
            <a:headEnd len="sm" w="sm" type="none"/>
            <a:tailEnd len="sm" w="sm" type="none"/>
          </a:ln>
        </p:spPr>
      </p:cxnSp>
      <p:cxnSp>
        <p:nvCxnSpPr>
          <p:cNvPr id="774" name="Google Shape;774;p26"/>
          <p:cNvCxnSpPr/>
          <p:nvPr/>
        </p:nvCxnSpPr>
        <p:spPr>
          <a:xfrm>
            <a:off x="11981530" y="7555472"/>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75" name="Google Shape;775;p26"/>
          <p:cNvCxnSpPr/>
          <p:nvPr/>
        </p:nvCxnSpPr>
        <p:spPr>
          <a:xfrm>
            <a:off x="12122823" y="7696765"/>
            <a:ext cx="428218" cy="2"/>
          </a:xfrm>
          <a:prstGeom prst="straightConnector1">
            <a:avLst/>
          </a:prstGeom>
          <a:noFill/>
          <a:ln cap="flat" cmpd="sng" w="50800">
            <a:solidFill>
              <a:srgbClr val="000000"/>
            </a:solidFill>
            <a:prstDash val="solid"/>
            <a:miter lim="400000"/>
            <a:headEnd len="sm" w="sm" type="none"/>
            <a:tailEnd len="sm" w="sm" type="none"/>
          </a:ln>
        </p:spPr>
      </p:cxnSp>
      <p:cxnSp>
        <p:nvCxnSpPr>
          <p:cNvPr id="776" name="Google Shape;776;p26"/>
          <p:cNvCxnSpPr/>
          <p:nvPr/>
        </p:nvCxnSpPr>
        <p:spPr>
          <a:xfrm>
            <a:off x="12980516" y="7395339"/>
            <a:ext cx="428216" cy="2"/>
          </a:xfrm>
          <a:prstGeom prst="straightConnector1">
            <a:avLst/>
          </a:prstGeom>
          <a:noFill/>
          <a:ln cap="flat" cmpd="sng" w="50800">
            <a:solidFill>
              <a:srgbClr val="000000"/>
            </a:solidFill>
            <a:prstDash val="solid"/>
            <a:miter lim="400000"/>
            <a:headEnd len="sm" w="sm" type="none"/>
            <a:tailEnd len="sm" w="sm" type="none"/>
          </a:ln>
        </p:spPr>
      </p:cxnSp>
      <p:cxnSp>
        <p:nvCxnSpPr>
          <p:cNvPr id="777" name="Google Shape;777;p26"/>
          <p:cNvCxnSpPr/>
          <p:nvPr/>
        </p:nvCxnSpPr>
        <p:spPr>
          <a:xfrm>
            <a:off x="13121808" y="7536632"/>
            <a:ext cx="428218" cy="2"/>
          </a:xfrm>
          <a:prstGeom prst="straightConnector1">
            <a:avLst/>
          </a:prstGeom>
          <a:noFill/>
          <a:ln cap="flat" cmpd="sng" w="50800">
            <a:solidFill>
              <a:srgbClr val="000000"/>
            </a:solidFill>
            <a:prstDash val="solid"/>
            <a:miter lim="400000"/>
            <a:headEnd len="sm" w="sm" type="none"/>
            <a:tailEnd len="sm" w="sm" type="none"/>
          </a:ln>
        </p:spPr>
      </p:cxnSp>
      <p:sp>
        <p:nvSpPr>
          <p:cNvPr id="778" name="Google Shape;778;p26"/>
          <p:cNvSpPr/>
          <p:nvPr/>
        </p:nvSpPr>
        <p:spPr>
          <a:xfrm>
            <a:off x="6969273" y="9874080"/>
            <a:ext cx="12737413" cy="3542904"/>
          </a:xfrm>
          <a:prstGeom prst="rect">
            <a:avLst/>
          </a:prstGeom>
          <a:noFill/>
          <a:ln cap="flat" cmpd="sng" w="50800">
            <a:solidFill>
              <a:srgbClr val="000000"/>
            </a:solidFill>
            <a:prstDash val="solid"/>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79" name="Google Shape;779;p26"/>
          <p:cNvSpPr/>
          <p:nvPr/>
        </p:nvSpPr>
        <p:spPr>
          <a:xfrm>
            <a:off x="7004668" y="3462375"/>
            <a:ext cx="8026471" cy="4749909"/>
          </a:xfrm>
          <a:prstGeom prst="rect">
            <a:avLst/>
          </a:prstGeom>
          <a:noFill/>
          <a:ln cap="flat" cmpd="sng" w="50800">
            <a:solidFill>
              <a:srgbClr val="000000"/>
            </a:solidFill>
            <a:prstDash val="solid"/>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80" name="Google Shape;780;p26"/>
          <p:cNvSpPr txBox="1"/>
          <p:nvPr/>
        </p:nvSpPr>
        <p:spPr>
          <a:xfrm>
            <a:off x="10705725" y="7987648"/>
            <a:ext cx="1094360" cy="184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11200"/>
              <a:buFont typeface="Helvetica Neue Light"/>
              <a:buNone/>
            </a:pPr>
            <a:r>
              <a:rPr b="0" i="0" lang="en-US" sz="11200" u="none" cap="none" strike="noStrike">
                <a:solidFill>
                  <a:srgbClr val="000000"/>
                </a:solidFill>
                <a:latin typeface="Helvetica Neue Light"/>
                <a:ea typeface="Helvetica Neue Light"/>
                <a:cs typeface="Helvetica Neue Light"/>
                <a:sym typeface="Helvetica Neue Light"/>
              </a:rPr>
              <a:t>+</a:t>
            </a:r>
            <a:endParaRPr/>
          </a:p>
        </p:txBody>
      </p:sp>
      <p:sp>
        <p:nvSpPr>
          <p:cNvPr id="781" name="Google Shape;781;p26"/>
          <p:cNvSpPr txBox="1"/>
          <p:nvPr/>
        </p:nvSpPr>
        <p:spPr>
          <a:xfrm>
            <a:off x="3369587" y="5111261"/>
            <a:ext cx="2732783" cy="1452137"/>
          </a:xfrm>
          <a:prstGeom prst="rect">
            <a:avLst/>
          </a:prstGeom>
          <a:noFill/>
          <a:ln>
            <a:noFill/>
          </a:ln>
        </p:spPr>
        <p:txBody>
          <a:bodyPr anchorCtr="0" anchor="ctr" bIns="71425" lIns="71425" spcFirstLastPara="1" rIns="71425" wrap="square" tIns="71425">
            <a:spAutoFit/>
          </a:bodyPr>
          <a:lstStyle/>
          <a:p>
            <a:pPr indent="0" lvl="0" marL="0" marR="0" rtl="0" algn="ctr">
              <a:lnSpc>
                <a:spcPct val="80000"/>
              </a:lnSpc>
              <a:spcBef>
                <a:spcPts val="0"/>
              </a:spcBef>
              <a:spcAft>
                <a:spcPts val="0"/>
              </a:spcAft>
              <a:buClr>
                <a:srgbClr val="000000"/>
              </a:buClr>
              <a:buSzPts val="5000"/>
              <a:buFont typeface="Arial"/>
              <a:buNone/>
            </a:pPr>
            <a:r>
              <a:rPr b="0" i="1" lang="en-US" sz="5000" u="none" cap="none" strike="noStrike">
                <a:solidFill>
                  <a:srgbClr val="000000"/>
                </a:solidFill>
                <a:latin typeface="Arial"/>
                <a:ea typeface="Arial"/>
                <a:cs typeface="Arial"/>
                <a:sym typeface="Arial"/>
              </a:rPr>
              <a:t>between </a:t>
            </a:r>
            <a:endParaRPr/>
          </a:p>
          <a:p>
            <a:pPr indent="0" lvl="0" marL="0" marR="0" rtl="0" algn="ctr">
              <a:lnSpc>
                <a:spcPct val="80000"/>
              </a:lnSpc>
              <a:spcBef>
                <a:spcPts val="0"/>
              </a:spcBef>
              <a:spcAft>
                <a:spcPts val="0"/>
              </a:spcAft>
              <a:buClr>
                <a:srgbClr val="000000"/>
              </a:buClr>
              <a:buSzPts val="5000"/>
              <a:buFont typeface="Arial"/>
              <a:buNone/>
            </a:pPr>
            <a:r>
              <a:rPr b="0" i="0" lang="en-US" sz="5000" u="none" cap="none" strike="noStrike">
                <a:solidFill>
                  <a:srgbClr val="000000"/>
                </a:solidFill>
                <a:latin typeface="Arial"/>
                <a:ea typeface="Arial"/>
                <a:cs typeface="Arial"/>
                <a:sym typeface="Arial"/>
              </a:rPr>
              <a:t>sample</a:t>
            </a:r>
            <a:endParaRPr/>
          </a:p>
        </p:txBody>
      </p:sp>
      <p:sp>
        <p:nvSpPr>
          <p:cNvPr id="782" name="Google Shape;782;p26"/>
          <p:cNvSpPr txBox="1"/>
          <p:nvPr/>
        </p:nvSpPr>
        <p:spPr>
          <a:xfrm>
            <a:off x="3718719" y="10919464"/>
            <a:ext cx="2202582" cy="1452137"/>
          </a:xfrm>
          <a:prstGeom prst="rect">
            <a:avLst/>
          </a:prstGeom>
          <a:noFill/>
          <a:ln>
            <a:noFill/>
          </a:ln>
        </p:spPr>
        <p:txBody>
          <a:bodyPr anchorCtr="0" anchor="ctr" bIns="71425" lIns="71425" spcFirstLastPara="1" rIns="71425" wrap="square" tIns="71425">
            <a:spAutoFit/>
          </a:bodyPr>
          <a:lstStyle/>
          <a:p>
            <a:pPr indent="0" lvl="0" marL="0" marR="0" rtl="0" algn="ctr">
              <a:lnSpc>
                <a:spcPct val="80000"/>
              </a:lnSpc>
              <a:spcBef>
                <a:spcPts val="0"/>
              </a:spcBef>
              <a:spcAft>
                <a:spcPts val="0"/>
              </a:spcAft>
              <a:buClr>
                <a:srgbClr val="000000"/>
              </a:buClr>
              <a:buSzPts val="5000"/>
              <a:buFont typeface="Arial"/>
              <a:buNone/>
            </a:pPr>
            <a:r>
              <a:rPr b="0" i="1" lang="en-US" sz="5000" u="none" cap="none" strike="noStrike">
                <a:solidFill>
                  <a:srgbClr val="000000"/>
                </a:solidFill>
                <a:latin typeface="Arial"/>
                <a:ea typeface="Arial"/>
                <a:cs typeface="Arial"/>
                <a:sym typeface="Arial"/>
              </a:rPr>
              <a:t>within </a:t>
            </a:r>
            <a:endParaRPr/>
          </a:p>
          <a:p>
            <a:pPr indent="0" lvl="0" marL="0" marR="0" rtl="0" algn="ctr">
              <a:lnSpc>
                <a:spcPct val="80000"/>
              </a:lnSpc>
              <a:spcBef>
                <a:spcPts val="0"/>
              </a:spcBef>
              <a:spcAft>
                <a:spcPts val="0"/>
              </a:spcAft>
              <a:buClr>
                <a:srgbClr val="000000"/>
              </a:buClr>
              <a:buSzPts val="5000"/>
              <a:buFont typeface="Arial"/>
              <a:buNone/>
            </a:pPr>
            <a:r>
              <a:rPr b="0" i="0" lang="en-US" sz="5000" u="none" cap="none" strike="noStrike">
                <a:solidFill>
                  <a:srgbClr val="000000"/>
                </a:solidFill>
                <a:latin typeface="Arial"/>
                <a:ea typeface="Arial"/>
                <a:cs typeface="Arial"/>
                <a:sym typeface="Arial"/>
              </a:rPr>
              <a:t>sample</a:t>
            </a:r>
            <a:endParaRPr/>
          </a:p>
        </p:txBody>
      </p:sp>
      <p:cxnSp>
        <p:nvCxnSpPr>
          <p:cNvPr id="783" name="Google Shape;783;p26"/>
          <p:cNvCxnSpPr/>
          <p:nvPr/>
        </p:nvCxnSpPr>
        <p:spPr>
          <a:xfrm flipH="1" rot="10800000">
            <a:off x="18294831" y="10775204"/>
            <a:ext cx="2" cy="1887758"/>
          </a:xfrm>
          <a:prstGeom prst="straightConnector1">
            <a:avLst/>
          </a:prstGeom>
          <a:noFill/>
          <a:ln cap="flat" cmpd="sng" w="63500">
            <a:solidFill>
              <a:srgbClr val="C82506"/>
            </a:solidFill>
            <a:prstDash val="dashDot"/>
            <a:miter lim="400000"/>
            <a:headEnd len="sm" w="sm" type="none"/>
            <a:tailEnd len="sm" w="sm" type="none"/>
          </a:ln>
        </p:spPr>
      </p:cxnSp>
      <p:sp>
        <p:nvSpPr>
          <p:cNvPr id="784" name="Google Shape;784;p26"/>
          <p:cNvSpPr txBox="1"/>
          <p:nvPr/>
        </p:nvSpPr>
        <p:spPr>
          <a:xfrm>
            <a:off x="16150618" y="5005054"/>
            <a:ext cx="4216987" cy="1664551"/>
          </a:xfrm>
          <a:prstGeom prst="rect">
            <a:avLst/>
          </a:prstGeom>
          <a:noFill/>
          <a:ln>
            <a:noFill/>
          </a:ln>
        </p:spPr>
        <p:txBody>
          <a:bodyPr anchorCtr="0" anchor="ctr" bIns="71425" lIns="71425" spcFirstLastPara="1" rIns="71425" wrap="square" tIns="71425">
            <a:spAutoFit/>
          </a:bodyPr>
          <a:lstStyle/>
          <a:p>
            <a:pPr indent="0" lvl="0" marL="0" marR="0" rtl="0" algn="l">
              <a:lnSpc>
                <a:spcPct val="117999"/>
              </a:lnSpc>
              <a:spcBef>
                <a:spcPts val="0"/>
              </a:spcBef>
              <a:spcAft>
                <a:spcPts val="0"/>
              </a:spcAft>
              <a:buClr>
                <a:srgbClr val="000000"/>
              </a:buClr>
              <a:buSzPts val="3000"/>
              <a:buFont typeface="Helvetica Neue"/>
              <a:buNone/>
            </a:pPr>
            <a:r>
              <a:rPr b="0" i="0" lang="en-US" sz="3000" u="sng" cap="none" strike="noStrike">
                <a:solidFill>
                  <a:srgbClr val="000000"/>
                </a:solidFill>
                <a:latin typeface="Helvetica Neue"/>
                <a:ea typeface="Helvetica Neue"/>
                <a:cs typeface="Helvetica Neue"/>
                <a:sym typeface="Helvetica Neue"/>
              </a:rPr>
              <a:t>Original RPKM ref: </a:t>
            </a:r>
            <a:r>
              <a:rPr b="0" i="1" lang="en-US" sz="3000" u="none" cap="none" strike="noStrike">
                <a:solidFill>
                  <a:srgbClr val="000000"/>
                </a:solidFill>
                <a:latin typeface="Helvetica Neue"/>
                <a:ea typeface="Helvetica Neue"/>
                <a:cs typeface="Helvetica Neue"/>
                <a:sym typeface="Helvetica Neue"/>
              </a:rPr>
              <a:t>Mortazavi A. et al., Nature Methods 2008</a:t>
            </a:r>
            <a:endParaRPr/>
          </a:p>
        </p:txBody>
      </p:sp>
      <p:sp>
        <p:nvSpPr>
          <p:cNvPr id="785" name="Google Shape;785;p26"/>
          <p:cNvSpPr txBox="1"/>
          <p:nvPr/>
        </p:nvSpPr>
        <p:spPr>
          <a:xfrm>
            <a:off x="1875044" y="5419892"/>
            <a:ext cx="20565593" cy="2876217"/>
          </a:xfrm>
          <a:prstGeom prst="rect">
            <a:avLst/>
          </a:prstGeom>
          <a:solidFill>
            <a:srgbClr val="FFFFFF"/>
          </a:solidFill>
          <a:ln>
            <a:noFill/>
          </a:ln>
          <a:effectLst>
            <a:outerShdw blurRad="266700" rotWithShape="0">
              <a:srgbClr val="000000"/>
            </a:outerShdw>
          </a:effectLst>
        </p:spPr>
        <p:txBody>
          <a:bodyPr anchorCtr="0" anchor="ctr" bIns="71425" lIns="71425" spcFirstLastPara="1" rIns="71425" wrap="square" tIns="71425">
            <a:spAutoFit/>
          </a:bodyPr>
          <a:lstStyle/>
          <a:p>
            <a:pPr indent="0" lvl="0" marL="0" marR="0" rtl="0" algn="ctr">
              <a:lnSpc>
                <a:spcPct val="117999"/>
              </a:lnSpc>
              <a:spcBef>
                <a:spcPts val="0"/>
              </a:spcBef>
              <a:spcAft>
                <a:spcPts val="0"/>
              </a:spcAft>
              <a:buClr>
                <a:srgbClr val="000000"/>
              </a:buClr>
              <a:buSzPts val="8400"/>
              <a:buFont typeface="Helvetica Neue"/>
              <a:buNone/>
            </a:pPr>
            <a:r>
              <a:rPr b="0" i="0" lang="en-US" sz="8400" u="none" cap="none" strike="noStrike">
                <a:solidFill>
                  <a:srgbClr val="000000"/>
                </a:solidFill>
                <a:latin typeface="Helvetica Neue"/>
                <a:ea typeface="Helvetica Neue"/>
                <a:cs typeface="Helvetica Neue"/>
                <a:sym typeface="Helvetica Neue"/>
              </a:rPr>
              <a:t>RPKM is really just a unit of expression for RNAseq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789" name="Shape 789"/>
        <p:cNvGrpSpPr/>
        <p:nvPr/>
      </p:nvGrpSpPr>
      <p:grpSpPr>
        <a:xfrm>
          <a:off x="0" y="0"/>
          <a:ext cx="0" cy="0"/>
          <a:chOff x="0" y="0"/>
          <a:chExt cx="0" cy="0"/>
        </a:xfrm>
      </p:grpSpPr>
      <p:cxnSp>
        <p:nvCxnSpPr>
          <p:cNvPr id="790" name="Google Shape;790;p27"/>
          <p:cNvCxnSpPr/>
          <p:nvPr/>
        </p:nvCxnSpPr>
        <p:spPr>
          <a:xfrm>
            <a:off x="29318222" y="7970715"/>
            <a:ext cx="395269" cy="2"/>
          </a:xfrm>
          <a:prstGeom prst="straightConnector1">
            <a:avLst/>
          </a:prstGeom>
          <a:noFill/>
          <a:ln cap="flat" cmpd="sng" w="50800">
            <a:solidFill>
              <a:srgbClr val="000000"/>
            </a:solidFill>
            <a:prstDash val="solid"/>
            <a:miter lim="400000"/>
            <a:headEnd len="sm" w="sm" type="none"/>
            <a:tailEnd len="sm" w="sm" type="none"/>
          </a:ln>
        </p:spPr>
      </p:cxnSp>
      <p:cxnSp>
        <p:nvCxnSpPr>
          <p:cNvPr id="791" name="Google Shape;791;p27"/>
          <p:cNvCxnSpPr/>
          <p:nvPr/>
        </p:nvCxnSpPr>
        <p:spPr>
          <a:xfrm>
            <a:off x="29315168" y="7452815"/>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792" name="Google Shape;792;p27"/>
          <p:cNvCxnSpPr/>
          <p:nvPr/>
        </p:nvCxnSpPr>
        <p:spPr>
          <a:xfrm>
            <a:off x="29445591" y="7583236"/>
            <a:ext cx="395267" cy="2"/>
          </a:xfrm>
          <a:prstGeom prst="straightConnector1">
            <a:avLst/>
          </a:prstGeom>
          <a:noFill/>
          <a:ln cap="flat" cmpd="sng" w="50800">
            <a:solidFill>
              <a:srgbClr val="000000"/>
            </a:solidFill>
            <a:prstDash val="solid"/>
            <a:miter lim="400000"/>
            <a:headEnd len="sm" w="sm" type="none"/>
            <a:tailEnd len="sm" w="sm" type="none"/>
          </a:ln>
        </p:spPr>
      </p:cxnSp>
      <p:cxnSp>
        <p:nvCxnSpPr>
          <p:cNvPr id="793" name="Google Shape;793;p27"/>
          <p:cNvCxnSpPr/>
          <p:nvPr/>
        </p:nvCxnSpPr>
        <p:spPr>
          <a:xfrm>
            <a:off x="29448645" y="8101135"/>
            <a:ext cx="395269" cy="3"/>
          </a:xfrm>
          <a:prstGeom prst="straightConnector1">
            <a:avLst/>
          </a:prstGeom>
          <a:noFill/>
          <a:ln cap="flat" cmpd="sng" w="50800">
            <a:solidFill>
              <a:srgbClr val="000000"/>
            </a:solidFill>
            <a:prstDash val="solid"/>
            <a:miter lim="400000"/>
            <a:headEnd len="sm" w="sm" type="none"/>
            <a:tailEnd len="sm" w="sm" type="none"/>
          </a:ln>
        </p:spPr>
      </p:cxnSp>
      <p:cxnSp>
        <p:nvCxnSpPr>
          <p:cNvPr id="794" name="Google Shape;794;p27"/>
          <p:cNvCxnSpPr/>
          <p:nvPr/>
        </p:nvCxnSpPr>
        <p:spPr>
          <a:xfrm flipH="1" rot="10800000">
            <a:off x="29385438" y="6447772"/>
            <a:ext cx="3" cy="1887759"/>
          </a:xfrm>
          <a:prstGeom prst="straightConnector1">
            <a:avLst/>
          </a:prstGeom>
          <a:noFill/>
          <a:ln cap="flat" cmpd="sng" w="63500">
            <a:solidFill>
              <a:srgbClr val="C82506"/>
            </a:solidFill>
            <a:prstDash val="dashDot"/>
            <a:miter lim="400000"/>
            <a:headEnd len="sm" w="sm" type="none"/>
            <a:tailEnd len="sm" w="sm" type="none"/>
          </a:ln>
        </p:spPr>
      </p:cxnSp>
      <p:grpSp>
        <p:nvGrpSpPr>
          <p:cNvPr id="795" name="Google Shape;795;p27"/>
          <p:cNvGrpSpPr/>
          <p:nvPr/>
        </p:nvGrpSpPr>
        <p:grpSpPr>
          <a:xfrm>
            <a:off x="3290138" y="3683475"/>
            <a:ext cx="14660738" cy="2125313"/>
            <a:chOff x="3290138" y="3683475"/>
            <a:chExt cx="14660738" cy="2125313"/>
          </a:xfrm>
        </p:grpSpPr>
        <p:sp>
          <p:nvSpPr>
            <p:cNvPr id="796" name="Google Shape;796;p27"/>
            <p:cNvSpPr txBox="1"/>
            <p:nvPr/>
          </p:nvSpPr>
          <p:spPr>
            <a:xfrm>
              <a:off x="3290138" y="4121888"/>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RPKM =</a:t>
              </a:r>
              <a:endParaRPr b="1" sz="6600">
                <a:latin typeface="Helvetica Neue"/>
                <a:ea typeface="Helvetica Neue"/>
                <a:cs typeface="Helvetica Neue"/>
                <a:sym typeface="Helvetica Neue"/>
              </a:endParaRPr>
            </a:p>
          </p:txBody>
        </p:sp>
        <p:sp>
          <p:nvSpPr>
            <p:cNvPr id="797" name="Google Shape;797;p27"/>
            <p:cNvSpPr txBox="1"/>
            <p:nvPr/>
          </p:nvSpPr>
          <p:spPr>
            <a:xfrm>
              <a:off x="7181775" y="3683475"/>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 reads mapped to genomic region</a:t>
              </a:r>
              <a:endParaRPr b="1" sz="5300">
                <a:latin typeface="Helvetica Neue"/>
                <a:ea typeface="Helvetica Neue"/>
                <a:cs typeface="Helvetica Neue"/>
                <a:sym typeface="Helvetica Neue"/>
              </a:endParaRPr>
            </a:p>
          </p:txBody>
        </p:sp>
        <p:sp>
          <p:nvSpPr>
            <p:cNvPr id="798" name="Google Shape;798;p27"/>
            <p:cNvSpPr txBox="1"/>
            <p:nvPr/>
          </p:nvSpPr>
          <p:spPr>
            <a:xfrm>
              <a:off x="7181775" y="4854488"/>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(region length in kb)(total # reads)</a:t>
              </a:r>
              <a:endParaRPr b="1" sz="5300">
                <a:latin typeface="Helvetica Neue"/>
                <a:ea typeface="Helvetica Neue"/>
                <a:cs typeface="Helvetica Neue"/>
                <a:sym typeface="Helvetica Neue"/>
              </a:endParaRPr>
            </a:p>
          </p:txBody>
        </p:sp>
        <p:cxnSp>
          <p:nvCxnSpPr>
            <p:cNvPr id="799" name="Google Shape;799;p27"/>
            <p:cNvCxnSpPr/>
            <p:nvPr/>
          </p:nvCxnSpPr>
          <p:spPr>
            <a:xfrm>
              <a:off x="7181775" y="4722200"/>
              <a:ext cx="10769100" cy="0"/>
            </a:xfrm>
            <a:prstGeom prst="straightConnector1">
              <a:avLst/>
            </a:prstGeom>
            <a:noFill/>
            <a:ln cap="flat" cmpd="sng" w="76200">
              <a:solidFill>
                <a:schemeClr val="dk2"/>
              </a:solidFill>
              <a:prstDash val="solid"/>
              <a:round/>
              <a:headEnd len="med" w="med" type="none"/>
              <a:tailEnd len="med" w="med" type="none"/>
            </a:ln>
          </p:spPr>
        </p:cxnSp>
      </p:grpSp>
      <p:sp>
        <p:nvSpPr>
          <p:cNvPr id="800" name="Google Shape;800;p27"/>
          <p:cNvSpPr txBox="1"/>
          <p:nvPr/>
        </p:nvSpPr>
        <p:spPr>
          <a:xfrm>
            <a:off x="8571119" y="251104"/>
            <a:ext cx="77118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RPKM (FPKM)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1984e26815_0_16"/>
          <p:cNvSpPr txBox="1"/>
          <p:nvPr>
            <p:ph type="title"/>
          </p:nvPr>
        </p:nvSpPr>
        <p:spPr>
          <a:xfrm>
            <a:off x="4387453" y="625078"/>
            <a:ext cx="15609000" cy="3036000"/>
          </a:xfrm>
          <a:prstGeom prst="rect">
            <a:avLst/>
          </a:prstGeom>
          <a:solidFill>
            <a:schemeClr val="lt2"/>
          </a:solidFill>
        </p:spPr>
        <p:txBody>
          <a:bodyPr anchorCtr="0" anchor="ctr" bIns="71425" lIns="71425" spcFirstLastPara="1" rIns="71425" wrap="square" tIns="71425">
            <a:normAutofit/>
          </a:bodyPr>
          <a:lstStyle/>
          <a:p>
            <a:pPr indent="0" lvl="0" marL="0" rtl="0" algn="ctr">
              <a:spcBef>
                <a:spcPts val="0"/>
              </a:spcBef>
              <a:spcAft>
                <a:spcPts val="0"/>
              </a:spcAft>
              <a:buNone/>
            </a:pPr>
            <a:r>
              <a:rPr lang="en-US"/>
              <a:t>Lectures in the series</a:t>
            </a:r>
            <a:endParaRPr/>
          </a:p>
        </p:txBody>
      </p:sp>
      <p:sp>
        <p:nvSpPr>
          <p:cNvPr id="104" name="Google Shape;104;g21984e26815_0_16"/>
          <p:cNvSpPr txBox="1"/>
          <p:nvPr>
            <p:ph idx="1" type="body"/>
          </p:nvPr>
        </p:nvSpPr>
        <p:spPr>
          <a:xfrm>
            <a:off x="4387453" y="3661171"/>
            <a:ext cx="15609000" cy="8840400"/>
          </a:xfrm>
          <a:prstGeom prst="rect">
            <a:avLst/>
          </a:prstGeom>
        </p:spPr>
        <p:txBody>
          <a:bodyPr anchorCtr="0" anchor="ctr" bIns="71425" lIns="71425" spcFirstLastPara="1" rIns="71425" wrap="square" tIns="71425">
            <a:normAutofit fontScale="92500" lnSpcReduction="20000"/>
          </a:bodyPr>
          <a:lstStyle/>
          <a:p>
            <a:pPr indent="0" lvl="0" marL="0" rtl="0" algn="l">
              <a:spcBef>
                <a:spcPts val="5900"/>
              </a:spcBef>
              <a:spcAft>
                <a:spcPts val="0"/>
              </a:spcAft>
              <a:buNone/>
            </a:pPr>
            <a:r>
              <a:rPr lang="en-US"/>
              <a:t>1. Introduction to Transcriptomic Data</a:t>
            </a:r>
            <a:endParaRPr/>
          </a:p>
          <a:p>
            <a:pPr indent="0" lvl="0" marL="0" rtl="0" algn="l">
              <a:spcBef>
                <a:spcPts val="5900"/>
              </a:spcBef>
              <a:spcAft>
                <a:spcPts val="0"/>
              </a:spcAft>
              <a:buNone/>
            </a:pPr>
            <a:r>
              <a:rPr lang="en-US"/>
              <a:t>2. Study Design, Annotation, and Data Import</a:t>
            </a:r>
            <a:endParaRPr/>
          </a:p>
          <a:p>
            <a:pPr indent="0" lvl="0" marL="0" rtl="0" algn="l">
              <a:spcBef>
                <a:spcPts val="5900"/>
              </a:spcBef>
              <a:spcAft>
                <a:spcPts val="0"/>
              </a:spcAft>
              <a:buNone/>
            </a:pPr>
            <a:r>
              <a:rPr lang="en-US"/>
              <a:t>3. Filtering and Normalization of Transcriptomic Data</a:t>
            </a:r>
            <a:endParaRPr/>
          </a:p>
          <a:p>
            <a:pPr indent="0" lvl="0" marL="0" rtl="0" algn="l">
              <a:spcBef>
                <a:spcPts val="5900"/>
              </a:spcBef>
              <a:spcAft>
                <a:spcPts val="0"/>
              </a:spcAft>
              <a:buNone/>
            </a:pPr>
            <a:r>
              <a:rPr lang="en-US"/>
              <a:t>4. Data Analysis - Multivariate Statistics and Visualization</a:t>
            </a:r>
            <a:endParaRPr/>
          </a:p>
          <a:p>
            <a:pPr indent="0" lvl="0" marL="0" rtl="0" algn="l">
              <a:spcBef>
                <a:spcPts val="5900"/>
              </a:spcBef>
              <a:spcAft>
                <a:spcPts val="0"/>
              </a:spcAft>
              <a:buNone/>
            </a:pPr>
            <a:r>
              <a:rPr lang="en-US"/>
              <a:t>5. Accessing Public Data</a:t>
            </a:r>
            <a:endParaRPr/>
          </a:p>
          <a:p>
            <a:pPr indent="0" lvl="0" marL="0" rtl="0" algn="l">
              <a:spcBef>
                <a:spcPts val="5900"/>
              </a:spcBef>
              <a:spcAft>
                <a:spcPts val="0"/>
              </a:spcAft>
              <a:buNone/>
            </a:pPr>
            <a:r>
              <a:rPr lang="en-US"/>
              <a:t>6. Differential Gene Expression</a:t>
            </a:r>
            <a:endParaRPr/>
          </a:p>
          <a:p>
            <a:pPr indent="0" lvl="0" marL="0" rtl="0" algn="l">
              <a:spcBef>
                <a:spcPts val="5900"/>
              </a:spcBef>
              <a:spcAft>
                <a:spcPts val="0"/>
              </a:spcAft>
              <a:buNone/>
            </a:pPr>
            <a:r>
              <a:rPr lang="en-US"/>
              <a:t>7. Functional Enrichment Analysis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804" name="Shape 804"/>
        <p:cNvGrpSpPr/>
        <p:nvPr/>
      </p:nvGrpSpPr>
      <p:grpSpPr>
        <a:xfrm>
          <a:off x="0" y="0"/>
          <a:ext cx="0" cy="0"/>
          <a:chOff x="0" y="0"/>
          <a:chExt cx="0" cy="0"/>
        </a:xfrm>
      </p:grpSpPr>
      <p:sp>
        <p:nvSpPr>
          <p:cNvPr id="805" name="Google Shape;805;g21b87e592db_0_54"/>
          <p:cNvSpPr txBox="1"/>
          <p:nvPr/>
        </p:nvSpPr>
        <p:spPr>
          <a:xfrm>
            <a:off x="8571119" y="251104"/>
            <a:ext cx="77118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RPKM (FPKM)</a:t>
            </a:r>
            <a:endParaRPr/>
          </a:p>
        </p:txBody>
      </p:sp>
      <p:cxnSp>
        <p:nvCxnSpPr>
          <p:cNvPr id="806" name="Google Shape;806;g21b87e592db_0_54"/>
          <p:cNvCxnSpPr/>
          <p:nvPr/>
        </p:nvCxnSpPr>
        <p:spPr>
          <a:xfrm>
            <a:off x="29318222" y="7970715"/>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07" name="Google Shape;807;g21b87e592db_0_54"/>
          <p:cNvCxnSpPr/>
          <p:nvPr/>
        </p:nvCxnSpPr>
        <p:spPr>
          <a:xfrm>
            <a:off x="29315168" y="7452815"/>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08" name="Google Shape;808;g21b87e592db_0_54"/>
          <p:cNvCxnSpPr/>
          <p:nvPr/>
        </p:nvCxnSpPr>
        <p:spPr>
          <a:xfrm>
            <a:off x="29445591" y="7583236"/>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09" name="Google Shape;809;g21b87e592db_0_54"/>
          <p:cNvCxnSpPr/>
          <p:nvPr/>
        </p:nvCxnSpPr>
        <p:spPr>
          <a:xfrm>
            <a:off x="29448645" y="8101135"/>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10" name="Google Shape;810;g21b87e592db_0_54"/>
          <p:cNvCxnSpPr/>
          <p:nvPr/>
        </p:nvCxnSpPr>
        <p:spPr>
          <a:xfrm rot="10800000">
            <a:off x="29385438" y="6447631"/>
            <a:ext cx="0" cy="1887900"/>
          </a:xfrm>
          <a:prstGeom prst="straightConnector1">
            <a:avLst/>
          </a:prstGeom>
          <a:noFill/>
          <a:ln cap="flat" cmpd="sng" w="63500">
            <a:solidFill>
              <a:srgbClr val="C82506"/>
            </a:solidFill>
            <a:prstDash val="dashDot"/>
            <a:miter lim="400000"/>
            <a:headEnd len="sm" w="sm" type="none"/>
            <a:tailEnd len="sm" w="sm" type="none"/>
          </a:ln>
        </p:spPr>
      </p:cxnSp>
      <p:grpSp>
        <p:nvGrpSpPr>
          <p:cNvPr id="811" name="Google Shape;811;g21b87e592db_0_54"/>
          <p:cNvGrpSpPr/>
          <p:nvPr/>
        </p:nvGrpSpPr>
        <p:grpSpPr>
          <a:xfrm>
            <a:off x="3290138" y="7420500"/>
            <a:ext cx="14660738" cy="1908600"/>
            <a:chOff x="3290138" y="7420500"/>
            <a:chExt cx="14660738" cy="1908600"/>
          </a:xfrm>
        </p:grpSpPr>
        <p:sp>
          <p:nvSpPr>
            <p:cNvPr id="812" name="Google Shape;812;g21b87e592db_0_54"/>
            <p:cNvSpPr txBox="1"/>
            <p:nvPr/>
          </p:nvSpPr>
          <p:spPr>
            <a:xfrm>
              <a:off x="3290138" y="7856850"/>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RPKM =</a:t>
              </a:r>
              <a:endParaRPr b="1" sz="6600">
                <a:latin typeface="Helvetica Neue"/>
                <a:ea typeface="Helvetica Neue"/>
                <a:cs typeface="Helvetica Neue"/>
                <a:sym typeface="Helvetica Neue"/>
              </a:endParaRPr>
            </a:p>
          </p:txBody>
        </p:sp>
        <p:sp>
          <p:nvSpPr>
            <p:cNvPr id="813" name="Google Shape;813;g21b87e592db_0_54"/>
            <p:cNvSpPr txBox="1"/>
            <p:nvPr/>
          </p:nvSpPr>
          <p:spPr>
            <a:xfrm>
              <a:off x="7181775" y="7420500"/>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1000</a:t>
              </a:r>
              <a:endParaRPr b="1" sz="5300">
                <a:latin typeface="Helvetica Neue"/>
                <a:ea typeface="Helvetica Neue"/>
                <a:cs typeface="Helvetica Neue"/>
                <a:sym typeface="Helvetica Neue"/>
              </a:endParaRPr>
            </a:p>
          </p:txBody>
        </p:sp>
        <p:sp>
          <p:nvSpPr>
            <p:cNvPr id="814" name="Google Shape;814;g21b87e592db_0_54"/>
            <p:cNvSpPr txBox="1"/>
            <p:nvPr/>
          </p:nvSpPr>
          <p:spPr>
            <a:xfrm>
              <a:off x="7181775" y="8374800"/>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(5)(20000000)</a:t>
              </a:r>
              <a:endParaRPr b="1" sz="5300">
                <a:latin typeface="Helvetica Neue"/>
                <a:ea typeface="Helvetica Neue"/>
                <a:cs typeface="Helvetica Neue"/>
                <a:sym typeface="Helvetica Neue"/>
              </a:endParaRPr>
            </a:p>
          </p:txBody>
        </p:sp>
        <p:cxnSp>
          <p:nvCxnSpPr>
            <p:cNvPr id="815" name="Google Shape;815;g21b87e592db_0_54"/>
            <p:cNvCxnSpPr/>
            <p:nvPr/>
          </p:nvCxnSpPr>
          <p:spPr>
            <a:xfrm>
              <a:off x="7181775" y="8394750"/>
              <a:ext cx="10769100" cy="0"/>
            </a:xfrm>
            <a:prstGeom prst="straightConnector1">
              <a:avLst/>
            </a:prstGeom>
            <a:noFill/>
            <a:ln cap="flat" cmpd="sng" w="76200">
              <a:solidFill>
                <a:schemeClr val="dk2"/>
              </a:solidFill>
              <a:prstDash val="solid"/>
              <a:round/>
              <a:headEnd len="med" w="med" type="none"/>
              <a:tailEnd len="med" w="med" type="none"/>
            </a:ln>
          </p:spPr>
        </p:cxnSp>
      </p:grpSp>
      <p:grpSp>
        <p:nvGrpSpPr>
          <p:cNvPr id="816" name="Google Shape;816;g21b87e592db_0_54"/>
          <p:cNvGrpSpPr/>
          <p:nvPr/>
        </p:nvGrpSpPr>
        <p:grpSpPr>
          <a:xfrm>
            <a:off x="3290138" y="3683475"/>
            <a:ext cx="14660738" cy="2125313"/>
            <a:chOff x="3290138" y="3683475"/>
            <a:chExt cx="14660738" cy="2125313"/>
          </a:xfrm>
        </p:grpSpPr>
        <p:sp>
          <p:nvSpPr>
            <p:cNvPr id="817" name="Google Shape;817;g21b87e592db_0_54"/>
            <p:cNvSpPr txBox="1"/>
            <p:nvPr/>
          </p:nvSpPr>
          <p:spPr>
            <a:xfrm>
              <a:off x="3290138" y="4121888"/>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RPKM =</a:t>
              </a:r>
              <a:endParaRPr b="1" sz="6600">
                <a:latin typeface="Helvetica Neue"/>
                <a:ea typeface="Helvetica Neue"/>
                <a:cs typeface="Helvetica Neue"/>
                <a:sym typeface="Helvetica Neue"/>
              </a:endParaRPr>
            </a:p>
          </p:txBody>
        </p:sp>
        <p:sp>
          <p:nvSpPr>
            <p:cNvPr id="818" name="Google Shape;818;g21b87e592db_0_54"/>
            <p:cNvSpPr txBox="1"/>
            <p:nvPr/>
          </p:nvSpPr>
          <p:spPr>
            <a:xfrm>
              <a:off x="7181775" y="3683475"/>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 reads mapped to genomic region</a:t>
              </a:r>
              <a:endParaRPr b="1" sz="5300">
                <a:latin typeface="Helvetica Neue"/>
                <a:ea typeface="Helvetica Neue"/>
                <a:cs typeface="Helvetica Neue"/>
                <a:sym typeface="Helvetica Neue"/>
              </a:endParaRPr>
            </a:p>
          </p:txBody>
        </p:sp>
        <p:sp>
          <p:nvSpPr>
            <p:cNvPr id="819" name="Google Shape;819;g21b87e592db_0_54"/>
            <p:cNvSpPr txBox="1"/>
            <p:nvPr/>
          </p:nvSpPr>
          <p:spPr>
            <a:xfrm>
              <a:off x="7181775" y="4854488"/>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(region length in kb)(total # reads)</a:t>
              </a:r>
              <a:endParaRPr b="1" sz="5300">
                <a:latin typeface="Helvetica Neue"/>
                <a:ea typeface="Helvetica Neue"/>
                <a:cs typeface="Helvetica Neue"/>
                <a:sym typeface="Helvetica Neue"/>
              </a:endParaRPr>
            </a:p>
          </p:txBody>
        </p:sp>
        <p:cxnSp>
          <p:nvCxnSpPr>
            <p:cNvPr id="820" name="Google Shape;820;g21b87e592db_0_54"/>
            <p:cNvCxnSpPr/>
            <p:nvPr/>
          </p:nvCxnSpPr>
          <p:spPr>
            <a:xfrm>
              <a:off x="7181775" y="4722200"/>
              <a:ext cx="10769100" cy="0"/>
            </a:xfrm>
            <a:prstGeom prst="straightConnector1">
              <a:avLst/>
            </a:prstGeom>
            <a:noFill/>
            <a:ln cap="flat" cmpd="sng" w="76200">
              <a:solidFill>
                <a:schemeClr val="dk2"/>
              </a:solidFill>
              <a:prstDash val="solid"/>
              <a:round/>
              <a:headEnd len="med" w="med" type="none"/>
              <a:tailEnd len="med" w="med" type="none"/>
            </a:ln>
          </p:spPr>
        </p:cxnSp>
      </p:grpSp>
      <p:sp>
        <p:nvSpPr>
          <p:cNvPr id="821" name="Google Shape;821;g21b87e592db_0_54"/>
          <p:cNvSpPr txBox="1"/>
          <p:nvPr/>
        </p:nvSpPr>
        <p:spPr>
          <a:xfrm>
            <a:off x="17581075" y="7760925"/>
            <a:ext cx="4127700" cy="1160100"/>
          </a:xfrm>
          <a:prstGeom prst="rect">
            <a:avLst/>
          </a:prstGeom>
          <a:solidFill>
            <a:srgbClr val="F5F5F5"/>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40FF"/>
              </a:buClr>
              <a:buSzPts val="6600"/>
              <a:buFont typeface="Helvetica Neue"/>
              <a:buNone/>
            </a:pPr>
            <a:r>
              <a:rPr lang="en-US" sz="6600">
                <a:solidFill>
                  <a:schemeClr val="dk1"/>
                </a:solidFill>
                <a:latin typeface="Helvetica Neue"/>
                <a:ea typeface="Helvetica Neue"/>
                <a:cs typeface="Helvetica Neue"/>
                <a:sym typeface="Helvetica Neue"/>
              </a:rPr>
              <a:t>= 0.00001</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825" name="Shape 825"/>
        <p:cNvGrpSpPr/>
        <p:nvPr/>
      </p:nvGrpSpPr>
      <p:grpSpPr>
        <a:xfrm>
          <a:off x="0" y="0"/>
          <a:ext cx="0" cy="0"/>
          <a:chOff x="0" y="0"/>
          <a:chExt cx="0" cy="0"/>
        </a:xfrm>
      </p:grpSpPr>
      <p:sp>
        <p:nvSpPr>
          <p:cNvPr id="826" name="Google Shape;826;g21b87e592db_0_12"/>
          <p:cNvSpPr txBox="1"/>
          <p:nvPr/>
        </p:nvSpPr>
        <p:spPr>
          <a:xfrm>
            <a:off x="8571119" y="251104"/>
            <a:ext cx="77118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RPKM (FPKM)</a:t>
            </a:r>
            <a:endParaRPr/>
          </a:p>
        </p:txBody>
      </p:sp>
      <p:cxnSp>
        <p:nvCxnSpPr>
          <p:cNvPr id="827" name="Google Shape;827;g21b87e592db_0_12"/>
          <p:cNvCxnSpPr/>
          <p:nvPr/>
        </p:nvCxnSpPr>
        <p:spPr>
          <a:xfrm>
            <a:off x="29318222" y="7970715"/>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28" name="Google Shape;828;g21b87e592db_0_12"/>
          <p:cNvCxnSpPr/>
          <p:nvPr/>
        </p:nvCxnSpPr>
        <p:spPr>
          <a:xfrm>
            <a:off x="29315168" y="7452815"/>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29" name="Google Shape;829;g21b87e592db_0_12"/>
          <p:cNvCxnSpPr/>
          <p:nvPr/>
        </p:nvCxnSpPr>
        <p:spPr>
          <a:xfrm>
            <a:off x="29445591" y="7583236"/>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30" name="Google Shape;830;g21b87e592db_0_12"/>
          <p:cNvCxnSpPr/>
          <p:nvPr/>
        </p:nvCxnSpPr>
        <p:spPr>
          <a:xfrm>
            <a:off x="29448645" y="8101135"/>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31" name="Google Shape;831;g21b87e592db_0_12"/>
          <p:cNvCxnSpPr/>
          <p:nvPr/>
        </p:nvCxnSpPr>
        <p:spPr>
          <a:xfrm rot="10800000">
            <a:off x="29385438" y="6447631"/>
            <a:ext cx="0" cy="1887900"/>
          </a:xfrm>
          <a:prstGeom prst="straightConnector1">
            <a:avLst/>
          </a:prstGeom>
          <a:noFill/>
          <a:ln cap="flat" cmpd="sng" w="63500">
            <a:solidFill>
              <a:srgbClr val="C82506"/>
            </a:solidFill>
            <a:prstDash val="dashDot"/>
            <a:miter lim="400000"/>
            <a:headEnd len="sm" w="sm" type="none"/>
            <a:tailEnd len="sm" w="sm" type="none"/>
          </a:ln>
        </p:spPr>
      </p:cxnSp>
      <p:grpSp>
        <p:nvGrpSpPr>
          <p:cNvPr id="832" name="Google Shape;832;g21b87e592db_0_12"/>
          <p:cNvGrpSpPr/>
          <p:nvPr/>
        </p:nvGrpSpPr>
        <p:grpSpPr>
          <a:xfrm>
            <a:off x="3290138" y="3683475"/>
            <a:ext cx="17296128" cy="2125313"/>
            <a:chOff x="3290138" y="3683475"/>
            <a:chExt cx="17296128" cy="2125313"/>
          </a:xfrm>
        </p:grpSpPr>
        <p:sp>
          <p:nvSpPr>
            <p:cNvPr id="833" name="Google Shape;833;g21b87e592db_0_12"/>
            <p:cNvSpPr txBox="1"/>
            <p:nvPr/>
          </p:nvSpPr>
          <p:spPr>
            <a:xfrm>
              <a:off x="18255566" y="4123555"/>
              <a:ext cx="2330700" cy="11601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40FF"/>
                </a:buClr>
                <a:buSzPts val="6600"/>
                <a:buFont typeface="Helvetica Neue"/>
                <a:buNone/>
              </a:pPr>
              <a:r>
                <a:rPr lang="en-US" sz="6600">
                  <a:solidFill>
                    <a:srgbClr val="FF40FF"/>
                  </a:solidFill>
                  <a:latin typeface="Helvetica Neue"/>
                  <a:ea typeface="Helvetica Neue"/>
                  <a:cs typeface="Helvetica Neue"/>
                  <a:sym typeface="Helvetica Neue"/>
                </a:rPr>
                <a:t>x</a:t>
              </a:r>
              <a:r>
                <a:rPr b="1" i="0" lang="en-US" sz="6600" u="none" cap="none" strike="noStrike">
                  <a:solidFill>
                    <a:srgbClr val="FF40FF"/>
                  </a:solidFill>
                  <a:latin typeface="Helvetica Neue"/>
                  <a:ea typeface="Helvetica Neue"/>
                  <a:cs typeface="Helvetica Neue"/>
                  <a:sym typeface="Helvetica Neue"/>
                </a:rPr>
                <a:t> 10</a:t>
              </a:r>
              <a:r>
                <a:rPr b="1" baseline="30000" i="0" lang="en-US" sz="6600" u="none" cap="none" strike="noStrike">
                  <a:solidFill>
                    <a:srgbClr val="FF40FF"/>
                  </a:solidFill>
                  <a:latin typeface="Helvetica Neue"/>
                  <a:ea typeface="Helvetica Neue"/>
                  <a:cs typeface="Helvetica Neue"/>
                  <a:sym typeface="Helvetica Neue"/>
                </a:rPr>
                <a:t>6</a:t>
              </a:r>
              <a:r>
                <a:rPr b="1" i="0" lang="en-US" sz="6600" u="none" cap="none" strike="noStrike">
                  <a:solidFill>
                    <a:srgbClr val="FF40FF"/>
                  </a:solidFill>
                  <a:latin typeface="Helvetica Neue"/>
                  <a:ea typeface="Helvetica Neue"/>
                  <a:cs typeface="Helvetica Neue"/>
                  <a:sym typeface="Helvetica Neue"/>
                </a:rPr>
                <a:t> </a:t>
              </a:r>
              <a:endParaRPr/>
            </a:p>
          </p:txBody>
        </p:sp>
        <p:sp>
          <p:nvSpPr>
            <p:cNvPr id="834" name="Google Shape;834;g21b87e592db_0_12"/>
            <p:cNvSpPr txBox="1"/>
            <p:nvPr/>
          </p:nvSpPr>
          <p:spPr>
            <a:xfrm>
              <a:off x="3290138" y="4121888"/>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RPKM =</a:t>
              </a:r>
              <a:endParaRPr b="1" sz="6600">
                <a:latin typeface="Helvetica Neue"/>
                <a:ea typeface="Helvetica Neue"/>
                <a:cs typeface="Helvetica Neue"/>
                <a:sym typeface="Helvetica Neue"/>
              </a:endParaRPr>
            </a:p>
          </p:txBody>
        </p:sp>
        <p:sp>
          <p:nvSpPr>
            <p:cNvPr id="835" name="Google Shape;835;g21b87e592db_0_12"/>
            <p:cNvSpPr txBox="1"/>
            <p:nvPr/>
          </p:nvSpPr>
          <p:spPr>
            <a:xfrm>
              <a:off x="7181775" y="3683475"/>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 reads mapped to genomic region</a:t>
              </a:r>
              <a:endParaRPr b="1" sz="5300">
                <a:latin typeface="Helvetica Neue"/>
                <a:ea typeface="Helvetica Neue"/>
                <a:cs typeface="Helvetica Neue"/>
                <a:sym typeface="Helvetica Neue"/>
              </a:endParaRPr>
            </a:p>
          </p:txBody>
        </p:sp>
        <p:sp>
          <p:nvSpPr>
            <p:cNvPr id="836" name="Google Shape;836;g21b87e592db_0_12"/>
            <p:cNvSpPr txBox="1"/>
            <p:nvPr/>
          </p:nvSpPr>
          <p:spPr>
            <a:xfrm>
              <a:off x="7181775" y="4854488"/>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(region length in kb)(total # reads)</a:t>
              </a:r>
              <a:endParaRPr b="1" sz="5300">
                <a:latin typeface="Helvetica Neue"/>
                <a:ea typeface="Helvetica Neue"/>
                <a:cs typeface="Helvetica Neue"/>
                <a:sym typeface="Helvetica Neue"/>
              </a:endParaRPr>
            </a:p>
          </p:txBody>
        </p:sp>
        <p:cxnSp>
          <p:nvCxnSpPr>
            <p:cNvPr id="837" name="Google Shape;837;g21b87e592db_0_12"/>
            <p:cNvCxnSpPr/>
            <p:nvPr/>
          </p:nvCxnSpPr>
          <p:spPr>
            <a:xfrm>
              <a:off x="7181775" y="4722200"/>
              <a:ext cx="10769100" cy="0"/>
            </a:xfrm>
            <a:prstGeom prst="straightConnector1">
              <a:avLst/>
            </a:prstGeom>
            <a:noFill/>
            <a:ln cap="flat" cmpd="sng" w="76200">
              <a:solidFill>
                <a:schemeClr val="dk2"/>
              </a:solidFill>
              <a:prstDash val="solid"/>
              <a:round/>
              <a:headEnd len="med" w="med" type="none"/>
              <a:tailEnd len="med" w="med" type="none"/>
            </a:ln>
          </p:spPr>
        </p:cxnSp>
      </p:grpSp>
      <p:grpSp>
        <p:nvGrpSpPr>
          <p:cNvPr id="838" name="Google Shape;838;g21b87e592db_0_12"/>
          <p:cNvGrpSpPr/>
          <p:nvPr/>
        </p:nvGrpSpPr>
        <p:grpSpPr>
          <a:xfrm>
            <a:off x="3290138" y="7420500"/>
            <a:ext cx="18418638" cy="1908600"/>
            <a:chOff x="3290138" y="7420500"/>
            <a:chExt cx="18418638" cy="1908600"/>
          </a:xfrm>
        </p:grpSpPr>
        <p:sp>
          <p:nvSpPr>
            <p:cNvPr id="839" name="Google Shape;839;g21b87e592db_0_12"/>
            <p:cNvSpPr txBox="1"/>
            <p:nvPr/>
          </p:nvSpPr>
          <p:spPr>
            <a:xfrm>
              <a:off x="3290138" y="7856850"/>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RPKM =</a:t>
              </a:r>
              <a:endParaRPr b="1" sz="6600">
                <a:latin typeface="Helvetica Neue"/>
                <a:ea typeface="Helvetica Neue"/>
                <a:cs typeface="Helvetica Neue"/>
                <a:sym typeface="Helvetica Neue"/>
              </a:endParaRPr>
            </a:p>
          </p:txBody>
        </p:sp>
        <p:sp>
          <p:nvSpPr>
            <p:cNvPr id="840" name="Google Shape;840;g21b87e592db_0_12"/>
            <p:cNvSpPr txBox="1"/>
            <p:nvPr/>
          </p:nvSpPr>
          <p:spPr>
            <a:xfrm>
              <a:off x="7181775" y="7420500"/>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1000</a:t>
              </a:r>
              <a:endParaRPr b="1" sz="5300">
                <a:latin typeface="Helvetica Neue"/>
                <a:ea typeface="Helvetica Neue"/>
                <a:cs typeface="Helvetica Neue"/>
                <a:sym typeface="Helvetica Neue"/>
              </a:endParaRPr>
            </a:p>
          </p:txBody>
        </p:sp>
        <p:sp>
          <p:nvSpPr>
            <p:cNvPr id="841" name="Google Shape;841;g21b87e592db_0_12"/>
            <p:cNvSpPr txBox="1"/>
            <p:nvPr/>
          </p:nvSpPr>
          <p:spPr>
            <a:xfrm>
              <a:off x="7181775" y="8374800"/>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(5)(20000000)</a:t>
              </a:r>
              <a:endParaRPr b="1" sz="5300">
                <a:latin typeface="Helvetica Neue"/>
                <a:ea typeface="Helvetica Neue"/>
                <a:cs typeface="Helvetica Neue"/>
                <a:sym typeface="Helvetica Neue"/>
              </a:endParaRPr>
            </a:p>
          </p:txBody>
        </p:sp>
        <p:cxnSp>
          <p:nvCxnSpPr>
            <p:cNvPr id="842" name="Google Shape;842;g21b87e592db_0_12"/>
            <p:cNvCxnSpPr/>
            <p:nvPr/>
          </p:nvCxnSpPr>
          <p:spPr>
            <a:xfrm>
              <a:off x="7181775" y="8394750"/>
              <a:ext cx="10769100" cy="0"/>
            </a:xfrm>
            <a:prstGeom prst="straightConnector1">
              <a:avLst/>
            </a:prstGeom>
            <a:noFill/>
            <a:ln cap="flat" cmpd="sng" w="76200">
              <a:solidFill>
                <a:schemeClr val="dk2"/>
              </a:solidFill>
              <a:prstDash val="solid"/>
              <a:round/>
              <a:headEnd len="med" w="med" type="none"/>
              <a:tailEnd len="med" w="med" type="none"/>
            </a:ln>
          </p:spPr>
        </p:cxnSp>
        <p:sp>
          <p:nvSpPr>
            <p:cNvPr id="843" name="Google Shape;843;g21b87e592db_0_12"/>
            <p:cNvSpPr txBox="1"/>
            <p:nvPr/>
          </p:nvSpPr>
          <p:spPr>
            <a:xfrm>
              <a:off x="17581075" y="7760925"/>
              <a:ext cx="4127700" cy="1160100"/>
            </a:xfrm>
            <a:prstGeom prst="rect">
              <a:avLst/>
            </a:prstGeom>
            <a:solidFill>
              <a:srgbClr val="F5F5F5"/>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40FF"/>
                </a:buClr>
                <a:buSzPts val="6600"/>
                <a:buFont typeface="Helvetica Neue"/>
                <a:buNone/>
              </a:pPr>
              <a:r>
                <a:rPr lang="en-US" sz="6600">
                  <a:solidFill>
                    <a:schemeClr val="dk1"/>
                  </a:solidFill>
                  <a:latin typeface="Helvetica Neue"/>
                  <a:ea typeface="Helvetica Neue"/>
                  <a:cs typeface="Helvetica Neue"/>
                  <a:sym typeface="Helvetica Neue"/>
                </a:rPr>
                <a:t>= 0.00001</a:t>
              </a:r>
              <a:endParaRPr>
                <a:solidFill>
                  <a:schemeClr val="dk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847" name="Shape 847"/>
        <p:cNvGrpSpPr/>
        <p:nvPr/>
      </p:nvGrpSpPr>
      <p:grpSpPr>
        <a:xfrm>
          <a:off x="0" y="0"/>
          <a:ext cx="0" cy="0"/>
          <a:chOff x="0" y="0"/>
          <a:chExt cx="0" cy="0"/>
        </a:xfrm>
      </p:grpSpPr>
      <p:sp>
        <p:nvSpPr>
          <p:cNvPr id="848" name="Google Shape;848;g21b87e592db_0_33"/>
          <p:cNvSpPr txBox="1"/>
          <p:nvPr/>
        </p:nvSpPr>
        <p:spPr>
          <a:xfrm>
            <a:off x="8571119" y="251104"/>
            <a:ext cx="77118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RPKM (FPKM)</a:t>
            </a:r>
            <a:endParaRPr/>
          </a:p>
        </p:txBody>
      </p:sp>
      <p:cxnSp>
        <p:nvCxnSpPr>
          <p:cNvPr id="849" name="Google Shape;849;g21b87e592db_0_33"/>
          <p:cNvCxnSpPr/>
          <p:nvPr/>
        </p:nvCxnSpPr>
        <p:spPr>
          <a:xfrm>
            <a:off x="29318222" y="7970715"/>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50" name="Google Shape;850;g21b87e592db_0_33"/>
          <p:cNvCxnSpPr/>
          <p:nvPr/>
        </p:nvCxnSpPr>
        <p:spPr>
          <a:xfrm>
            <a:off x="29315168" y="7452815"/>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51" name="Google Shape;851;g21b87e592db_0_33"/>
          <p:cNvCxnSpPr/>
          <p:nvPr/>
        </p:nvCxnSpPr>
        <p:spPr>
          <a:xfrm>
            <a:off x="29445591" y="7583236"/>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52" name="Google Shape;852;g21b87e592db_0_33"/>
          <p:cNvCxnSpPr/>
          <p:nvPr/>
        </p:nvCxnSpPr>
        <p:spPr>
          <a:xfrm>
            <a:off x="29448645" y="8101135"/>
            <a:ext cx="395400" cy="0"/>
          </a:xfrm>
          <a:prstGeom prst="straightConnector1">
            <a:avLst/>
          </a:prstGeom>
          <a:noFill/>
          <a:ln cap="flat" cmpd="sng" w="50800">
            <a:solidFill>
              <a:srgbClr val="000000"/>
            </a:solidFill>
            <a:prstDash val="solid"/>
            <a:miter lim="400000"/>
            <a:headEnd len="sm" w="sm" type="none"/>
            <a:tailEnd len="sm" w="sm" type="none"/>
          </a:ln>
        </p:spPr>
      </p:cxnSp>
      <p:cxnSp>
        <p:nvCxnSpPr>
          <p:cNvPr id="853" name="Google Shape;853;g21b87e592db_0_33"/>
          <p:cNvCxnSpPr/>
          <p:nvPr/>
        </p:nvCxnSpPr>
        <p:spPr>
          <a:xfrm rot="10800000">
            <a:off x="29385438" y="6447631"/>
            <a:ext cx="0" cy="1887900"/>
          </a:xfrm>
          <a:prstGeom prst="straightConnector1">
            <a:avLst/>
          </a:prstGeom>
          <a:noFill/>
          <a:ln cap="flat" cmpd="sng" w="63500">
            <a:solidFill>
              <a:srgbClr val="C82506"/>
            </a:solidFill>
            <a:prstDash val="dashDot"/>
            <a:miter lim="400000"/>
            <a:headEnd len="sm" w="sm" type="none"/>
            <a:tailEnd len="sm" w="sm" type="none"/>
          </a:ln>
        </p:spPr>
      </p:cxnSp>
      <p:grpSp>
        <p:nvGrpSpPr>
          <p:cNvPr id="854" name="Google Shape;854;g21b87e592db_0_33"/>
          <p:cNvGrpSpPr/>
          <p:nvPr/>
        </p:nvGrpSpPr>
        <p:grpSpPr>
          <a:xfrm>
            <a:off x="3290138" y="7420500"/>
            <a:ext cx="17803713" cy="1908600"/>
            <a:chOff x="3290138" y="7420500"/>
            <a:chExt cx="17803713" cy="1908600"/>
          </a:xfrm>
        </p:grpSpPr>
        <p:sp>
          <p:nvSpPr>
            <p:cNvPr id="855" name="Google Shape;855;g21b87e592db_0_33"/>
            <p:cNvSpPr txBox="1"/>
            <p:nvPr/>
          </p:nvSpPr>
          <p:spPr>
            <a:xfrm>
              <a:off x="17747951" y="7760923"/>
              <a:ext cx="3345900" cy="1160100"/>
            </a:xfrm>
            <a:prstGeom prst="rect">
              <a:avLst/>
            </a:prstGeom>
            <a:solidFill>
              <a:srgbClr val="F5F5F5"/>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40FF"/>
                </a:buClr>
                <a:buSzPts val="6600"/>
                <a:buFont typeface="Helvetica Neue"/>
                <a:buNone/>
              </a:pPr>
              <a:r>
                <a:rPr b="1" lang="en-US" sz="6600">
                  <a:solidFill>
                    <a:srgbClr val="FF40FF"/>
                  </a:solidFill>
                  <a:latin typeface="Helvetica Neue"/>
                  <a:ea typeface="Helvetica Neue"/>
                  <a:cs typeface="Helvetica Neue"/>
                  <a:sym typeface="Helvetica Neue"/>
                </a:rPr>
                <a:t>= </a:t>
              </a:r>
              <a:r>
                <a:rPr b="1" i="0" lang="en-US" sz="6600" u="none" cap="none" strike="noStrike">
                  <a:solidFill>
                    <a:srgbClr val="FF40FF"/>
                  </a:solidFill>
                  <a:latin typeface="Helvetica Neue"/>
                  <a:ea typeface="Helvetica Neue"/>
                  <a:cs typeface="Helvetica Neue"/>
                  <a:sym typeface="Helvetica Neue"/>
                </a:rPr>
                <a:t>10</a:t>
              </a:r>
              <a:endParaRPr/>
            </a:p>
          </p:txBody>
        </p:sp>
        <p:sp>
          <p:nvSpPr>
            <p:cNvPr id="856" name="Google Shape;856;g21b87e592db_0_33"/>
            <p:cNvSpPr txBox="1"/>
            <p:nvPr/>
          </p:nvSpPr>
          <p:spPr>
            <a:xfrm>
              <a:off x="3290138" y="7856850"/>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RPKM =</a:t>
              </a:r>
              <a:endParaRPr b="1" sz="6600">
                <a:latin typeface="Helvetica Neue"/>
                <a:ea typeface="Helvetica Neue"/>
                <a:cs typeface="Helvetica Neue"/>
                <a:sym typeface="Helvetica Neue"/>
              </a:endParaRPr>
            </a:p>
          </p:txBody>
        </p:sp>
        <p:sp>
          <p:nvSpPr>
            <p:cNvPr id="857" name="Google Shape;857;g21b87e592db_0_33"/>
            <p:cNvSpPr txBox="1"/>
            <p:nvPr/>
          </p:nvSpPr>
          <p:spPr>
            <a:xfrm>
              <a:off x="7181775" y="7420500"/>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1000</a:t>
              </a:r>
              <a:endParaRPr b="1" sz="5300">
                <a:latin typeface="Helvetica Neue"/>
                <a:ea typeface="Helvetica Neue"/>
                <a:cs typeface="Helvetica Neue"/>
                <a:sym typeface="Helvetica Neue"/>
              </a:endParaRPr>
            </a:p>
          </p:txBody>
        </p:sp>
        <p:sp>
          <p:nvSpPr>
            <p:cNvPr id="858" name="Google Shape;858;g21b87e592db_0_33"/>
            <p:cNvSpPr txBox="1"/>
            <p:nvPr/>
          </p:nvSpPr>
          <p:spPr>
            <a:xfrm>
              <a:off x="7181775" y="8374800"/>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(5)(20000000)</a:t>
              </a:r>
              <a:endParaRPr b="1" sz="5300">
                <a:latin typeface="Helvetica Neue"/>
                <a:ea typeface="Helvetica Neue"/>
                <a:cs typeface="Helvetica Neue"/>
                <a:sym typeface="Helvetica Neue"/>
              </a:endParaRPr>
            </a:p>
          </p:txBody>
        </p:sp>
        <p:cxnSp>
          <p:nvCxnSpPr>
            <p:cNvPr id="859" name="Google Shape;859;g21b87e592db_0_33"/>
            <p:cNvCxnSpPr/>
            <p:nvPr/>
          </p:nvCxnSpPr>
          <p:spPr>
            <a:xfrm>
              <a:off x="7181775" y="8394750"/>
              <a:ext cx="10769100" cy="0"/>
            </a:xfrm>
            <a:prstGeom prst="straightConnector1">
              <a:avLst/>
            </a:prstGeom>
            <a:noFill/>
            <a:ln cap="flat" cmpd="sng" w="76200">
              <a:solidFill>
                <a:schemeClr val="dk2"/>
              </a:solidFill>
              <a:prstDash val="solid"/>
              <a:round/>
              <a:headEnd len="med" w="med" type="none"/>
              <a:tailEnd len="med" w="med" type="none"/>
            </a:ln>
          </p:spPr>
        </p:cxnSp>
      </p:grpSp>
      <p:grpSp>
        <p:nvGrpSpPr>
          <p:cNvPr id="860" name="Google Shape;860;g21b87e592db_0_33"/>
          <p:cNvGrpSpPr/>
          <p:nvPr/>
        </p:nvGrpSpPr>
        <p:grpSpPr>
          <a:xfrm>
            <a:off x="3290138" y="3683475"/>
            <a:ext cx="17296128" cy="2125313"/>
            <a:chOff x="3290138" y="3683475"/>
            <a:chExt cx="17296128" cy="2125313"/>
          </a:xfrm>
        </p:grpSpPr>
        <p:sp>
          <p:nvSpPr>
            <p:cNvPr id="861" name="Google Shape;861;g21b87e592db_0_33"/>
            <p:cNvSpPr txBox="1"/>
            <p:nvPr/>
          </p:nvSpPr>
          <p:spPr>
            <a:xfrm>
              <a:off x="18255566" y="4123555"/>
              <a:ext cx="2330700" cy="11601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40FF"/>
                </a:buClr>
                <a:buSzPts val="6600"/>
                <a:buFont typeface="Helvetica Neue"/>
                <a:buNone/>
              </a:pPr>
              <a:r>
                <a:rPr lang="en-US" sz="6600">
                  <a:solidFill>
                    <a:srgbClr val="FF40FF"/>
                  </a:solidFill>
                  <a:latin typeface="Helvetica Neue"/>
                  <a:ea typeface="Helvetica Neue"/>
                  <a:cs typeface="Helvetica Neue"/>
                  <a:sym typeface="Helvetica Neue"/>
                </a:rPr>
                <a:t>x</a:t>
              </a:r>
              <a:r>
                <a:rPr b="1" i="0" lang="en-US" sz="6600" u="none" cap="none" strike="noStrike">
                  <a:solidFill>
                    <a:srgbClr val="FF40FF"/>
                  </a:solidFill>
                  <a:latin typeface="Helvetica Neue"/>
                  <a:ea typeface="Helvetica Neue"/>
                  <a:cs typeface="Helvetica Neue"/>
                  <a:sym typeface="Helvetica Neue"/>
                </a:rPr>
                <a:t> 10</a:t>
              </a:r>
              <a:r>
                <a:rPr b="1" baseline="30000" i="0" lang="en-US" sz="6600" u="none" cap="none" strike="noStrike">
                  <a:solidFill>
                    <a:srgbClr val="FF40FF"/>
                  </a:solidFill>
                  <a:latin typeface="Helvetica Neue"/>
                  <a:ea typeface="Helvetica Neue"/>
                  <a:cs typeface="Helvetica Neue"/>
                  <a:sym typeface="Helvetica Neue"/>
                </a:rPr>
                <a:t>6</a:t>
              </a:r>
              <a:r>
                <a:rPr b="1" i="0" lang="en-US" sz="6600" u="none" cap="none" strike="noStrike">
                  <a:solidFill>
                    <a:srgbClr val="FF40FF"/>
                  </a:solidFill>
                  <a:latin typeface="Helvetica Neue"/>
                  <a:ea typeface="Helvetica Neue"/>
                  <a:cs typeface="Helvetica Neue"/>
                  <a:sym typeface="Helvetica Neue"/>
                </a:rPr>
                <a:t> </a:t>
              </a:r>
              <a:endParaRPr/>
            </a:p>
          </p:txBody>
        </p:sp>
        <p:sp>
          <p:nvSpPr>
            <p:cNvPr id="862" name="Google Shape;862;g21b87e592db_0_33"/>
            <p:cNvSpPr txBox="1"/>
            <p:nvPr/>
          </p:nvSpPr>
          <p:spPr>
            <a:xfrm>
              <a:off x="3290138" y="4121888"/>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RPKM =</a:t>
              </a:r>
              <a:endParaRPr b="1" sz="6600">
                <a:latin typeface="Helvetica Neue"/>
                <a:ea typeface="Helvetica Neue"/>
                <a:cs typeface="Helvetica Neue"/>
                <a:sym typeface="Helvetica Neue"/>
              </a:endParaRPr>
            </a:p>
          </p:txBody>
        </p:sp>
        <p:sp>
          <p:nvSpPr>
            <p:cNvPr id="863" name="Google Shape;863;g21b87e592db_0_33"/>
            <p:cNvSpPr txBox="1"/>
            <p:nvPr/>
          </p:nvSpPr>
          <p:spPr>
            <a:xfrm>
              <a:off x="7181775" y="3683475"/>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 reads mapped to genomic region</a:t>
              </a:r>
              <a:endParaRPr b="1" sz="5300">
                <a:latin typeface="Helvetica Neue"/>
                <a:ea typeface="Helvetica Neue"/>
                <a:cs typeface="Helvetica Neue"/>
                <a:sym typeface="Helvetica Neue"/>
              </a:endParaRPr>
            </a:p>
          </p:txBody>
        </p:sp>
        <p:sp>
          <p:nvSpPr>
            <p:cNvPr id="864" name="Google Shape;864;g21b87e592db_0_33"/>
            <p:cNvSpPr txBox="1"/>
            <p:nvPr/>
          </p:nvSpPr>
          <p:spPr>
            <a:xfrm>
              <a:off x="7181775" y="4854488"/>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(region length in kb)(total # reads)</a:t>
              </a:r>
              <a:endParaRPr b="1" sz="5300">
                <a:latin typeface="Helvetica Neue"/>
                <a:ea typeface="Helvetica Neue"/>
                <a:cs typeface="Helvetica Neue"/>
                <a:sym typeface="Helvetica Neue"/>
              </a:endParaRPr>
            </a:p>
          </p:txBody>
        </p:sp>
        <p:cxnSp>
          <p:nvCxnSpPr>
            <p:cNvPr id="865" name="Google Shape;865;g21b87e592db_0_33"/>
            <p:cNvCxnSpPr/>
            <p:nvPr/>
          </p:nvCxnSpPr>
          <p:spPr>
            <a:xfrm>
              <a:off x="7181775" y="4722200"/>
              <a:ext cx="10769100" cy="0"/>
            </a:xfrm>
            <a:prstGeom prst="straightConnector1">
              <a:avLst/>
            </a:prstGeom>
            <a:noFill/>
            <a:ln cap="flat" cmpd="sng" w="76200">
              <a:solidFill>
                <a:schemeClr val="dk2"/>
              </a:solidFill>
              <a:prstDash val="solid"/>
              <a:round/>
              <a:headEnd len="med" w="med" type="none"/>
              <a:tailEnd len="med" w="med" type="non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869" name="Shape 869"/>
        <p:cNvGrpSpPr/>
        <p:nvPr/>
      </p:nvGrpSpPr>
      <p:grpSpPr>
        <a:xfrm>
          <a:off x="0" y="0"/>
          <a:ext cx="0" cy="0"/>
          <a:chOff x="0" y="0"/>
          <a:chExt cx="0" cy="0"/>
        </a:xfrm>
      </p:grpSpPr>
      <p:pic>
        <p:nvPicPr>
          <p:cNvPr descr="Screen Shot 2015-10-26 at 9.35.54 PM.png" id="870" name="Google Shape;870;p28"/>
          <p:cNvPicPr preferRelativeResize="0"/>
          <p:nvPr/>
        </p:nvPicPr>
        <p:blipFill rotWithShape="1">
          <a:blip r:embed="rId3">
            <a:alphaModFix/>
          </a:blip>
          <a:srcRect b="0" l="0" r="0" t="0"/>
          <a:stretch/>
        </p:blipFill>
        <p:spPr>
          <a:xfrm>
            <a:off x="3296322" y="4502432"/>
            <a:ext cx="17791356" cy="7116545"/>
          </a:xfrm>
          <a:prstGeom prst="rect">
            <a:avLst/>
          </a:prstGeom>
          <a:noFill/>
          <a:ln>
            <a:noFill/>
          </a:ln>
          <a:effectLst>
            <a:outerShdw blurRad="393700" rotWithShape="0" dir="5400000" dist="25400">
              <a:srgbClr val="000000">
                <a:alpha val="49803"/>
              </a:srgbClr>
            </a:outerShdw>
          </a:effectLst>
        </p:spPr>
      </p:pic>
      <p:sp>
        <p:nvSpPr>
          <p:cNvPr id="871" name="Google Shape;871;p28"/>
          <p:cNvSpPr txBox="1"/>
          <p:nvPr/>
        </p:nvSpPr>
        <p:spPr>
          <a:xfrm>
            <a:off x="4476518" y="8791837"/>
            <a:ext cx="1137991"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C82506"/>
              </a:buClr>
              <a:buSzPts val="2400"/>
              <a:buFont typeface="Arial"/>
              <a:buNone/>
            </a:pPr>
            <a:r>
              <a:rPr b="1" i="0" lang="en-US" sz="2400" u="none" cap="none" strike="noStrike">
                <a:solidFill>
                  <a:srgbClr val="C82506"/>
                </a:solidFill>
                <a:latin typeface="Arial"/>
                <a:ea typeface="Arial"/>
                <a:cs typeface="Arial"/>
                <a:sym typeface="Arial"/>
              </a:rPr>
              <a:t>DESeq</a:t>
            </a:r>
            <a:endParaRPr/>
          </a:p>
        </p:txBody>
      </p:sp>
      <p:sp>
        <p:nvSpPr>
          <p:cNvPr id="872" name="Google Shape;872;p28"/>
          <p:cNvSpPr txBox="1"/>
          <p:nvPr/>
        </p:nvSpPr>
        <p:spPr>
          <a:xfrm>
            <a:off x="4485075" y="9133995"/>
            <a:ext cx="1120875" cy="488505"/>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C82506"/>
              </a:buClr>
              <a:buSzPts val="2400"/>
              <a:buFont typeface="Arial"/>
              <a:buNone/>
            </a:pPr>
            <a:r>
              <a:rPr b="1" i="0" lang="en-US" sz="2400" u="none" cap="none" strike="noStrike">
                <a:solidFill>
                  <a:srgbClr val="C82506"/>
                </a:solidFill>
                <a:latin typeface="Arial"/>
                <a:ea typeface="Arial"/>
                <a:cs typeface="Arial"/>
                <a:sym typeface="Arial"/>
              </a:rPr>
              <a:t>EdgeR</a:t>
            </a:r>
            <a:endParaRPr/>
          </a:p>
        </p:txBody>
      </p:sp>
      <p:sp>
        <p:nvSpPr>
          <p:cNvPr id="873" name="Google Shape;873;p28"/>
          <p:cNvSpPr txBox="1"/>
          <p:nvPr/>
        </p:nvSpPr>
        <p:spPr>
          <a:xfrm>
            <a:off x="3785409" y="840069"/>
            <a:ext cx="16813182" cy="272168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RPKM alone, is not sufficient for normalization</a:t>
            </a:r>
            <a:endParaRPr/>
          </a:p>
        </p:txBody>
      </p:sp>
      <p:sp>
        <p:nvSpPr>
          <p:cNvPr id="874" name="Google Shape;874;p28"/>
          <p:cNvSpPr txBox="1"/>
          <p:nvPr/>
        </p:nvSpPr>
        <p:spPr>
          <a:xfrm>
            <a:off x="14915281" y="13066579"/>
            <a:ext cx="9867908" cy="562211"/>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000"/>
              <a:buFont typeface="Arial"/>
              <a:buNone/>
            </a:pPr>
            <a:r>
              <a:rPr b="0" i="1" lang="en-US" sz="3000" u="sng" cap="none" strike="noStrike">
                <a:solidFill>
                  <a:srgbClr val="000000"/>
                </a:solidFill>
                <a:latin typeface="Arial"/>
                <a:ea typeface="Arial"/>
                <a:cs typeface="Arial"/>
                <a:sym typeface="Arial"/>
                <a:hlinkClick r:id="rId4">
                  <a:extLst>
                    <a:ext uri="{A12FA001-AC4F-418D-AE19-62706E023703}">
                      <ahyp:hlinkClr val="tx"/>
                    </a:ext>
                  </a:extLst>
                </a:hlinkClick>
              </a:rPr>
              <a:t>Diilies et al., Briefings in Bioinformatics, Sept 2012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878" name="Shape 878"/>
        <p:cNvGrpSpPr/>
        <p:nvPr/>
      </p:nvGrpSpPr>
      <p:grpSpPr>
        <a:xfrm>
          <a:off x="0" y="0"/>
          <a:ext cx="0" cy="0"/>
          <a:chOff x="0" y="0"/>
          <a:chExt cx="0" cy="0"/>
        </a:xfrm>
      </p:grpSpPr>
      <p:sp>
        <p:nvSpPr>
          <p:cNvPr id="879" name="Google Shape;879;p29"/>
          <p:cNvSpPr txBox="1"/>
          <p:nvPr/>
        </p:nvSpPr>
        <p:spPr>
          <a:xfrm>
            <a:off x="3845056" y="212064"/>
            <a:ext cx="16813184" cy="141358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The problem with RPKM</a:t>
            </a:r>
            <a:endParaRPr/>
          </a:p>
        </p:txBody>
      </p:sp>
      <p:graphicFrame>
        <p:nvGraphicFramePr>
          <p:cNvPr id="880" name="Google Shape;880;p29"/>
          <p:cNvGraphicFramePr/>
          <p:nvPr/>
        </p:nvGraphicFramePr>
        <p:xfrm>
          <a:off x="3499770" y="2560080"/>
          <a:ext cx="3000000" cy="3000000"/>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total reads</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50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500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81" name="Google Shape;881;p29"/>
          <p:cNvSpPr txBox="1"/>
          <p:nvPr/>
        </p:nvSpPr>
        <p:spPr>
          <a:xfrm>
            <a:off x="3412823" y="1707300"/>
            <a:ext cx="9996900" cy="7908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4200"/>
              <a:buFont typeface="Helvetica Neue"/>
              <a:buNone/>
            </a:pPr>
            <a:r>
              <a:rPr b="1" i="1" lang="en-US" sz="4200" u="none" cap="none" strike="noStrike">
                <a:solidFill>
                  <a:srgbClr val="000000"/>
                </a:solidFill>
                <a:latin typeface="Helvetica Neue"/>
                <a:ea typeface="Helvetica Neue"/>
                <a:cs typeface="Helvetica Neue"/>
                <a:sym typeface="Helvetica Neue"/>
              </a:rPr>
              <a:t>read counts</a:t>
            </a:r>
            <a:r>
              <a:rPr b="1" i="0" lang="en-US" sz="4200" u="none" cap="none" strike="noStrike">
                <a:solidFill>
                  <a:srgbClr val="000000"/>
                </a:solidFill>
                <a:latin typeface="Helvetica Neue"/>
                <a:ea typeface="Helvetica Neue"/>
                <a:cs typeface="Helvetica Neue"/>
                <a:sym typeface="Helvetica Neue"/>
              </a:rPr>
              <a:t> from each gene</a:t>
            </a:r>
            <a:endParaRPr/>
          </a:p>
        </p:txBody>
      </p:sp>
      <p:pic>
        <p:nvPicPr>
          <p:cNvPr descr="Oval" id="882" name="Google Shape;882;p29"/>
          <p:cNvPicPr preferRelativeResize="0"/>
          <p:nvPr/>
        </p:nvPicPr>
        <p:blipFill rotWithShape="1">
          <a:blip r:embed="rId3">
            <a:alphaModFix/>
          </a:blip>
          <a:srcRect b="0" l="0" r="0" t="0"/>
          <a:stretch/>
        </p:blipFill>
        <p:spPr>
          <a:xfrm>
            <a:off x="6433671" y="4037543"/>
            <a:ext cx="1550524" cy="946549"/>
          </a:xfrm>
          <a:prstGeom prst="rect">
            <a:avLst/>
          </a:prstGeom>
          <a:noFill/>
          <a:ln>
            <a:noFill/>
          </a:ln>
          <a:effectLst>
            <a:outerShdw blurRad="50800" rotWithShape="0" dir="5400000" dist="25400">
              <a:srgbClr val="000000">
                <a:alpha val="49803"/>
              </a:srgbClr>
            </a:outerShdw>
          </a:effectLst>
        </p:spPr>
      </p:pic>
      <p:grpSp>
        <p:nvGrpSpPr>
          <p:cNvPr id="883" name="Google Shape;883;p29"/>
          <p:cNvGrpSpPr/>
          <p:nvPr/>
        </p:nvGrpSpPr>
        <p:grpSpPr>
          <a:xfrm>
            <a:off x="7683846" y="10729187"/>
            <a:ext cx="3949010" cy="2114258"/>
            <a:chOff x="263202" y="388937"/>
            <a:chExt cx="3949008" cy="2114255"/>
          </a:xfrm>
        </p:grpSpPr>
        <p:cxnSp>
          <p:nvCxnSpPr>
            <p:cNvPr id="884" name="Google Shape;884;p29"/>
            <p:cNvCxnSpPr/>
            <p:nvPr/>
          </p:nvCxnSpPr>
          <p:spPr>
            <a:xfrm>
              <a:off x="263202" y="692207"/>
              <a:ext cx="1270001" cy="1270001"/>
            </a:xfrm>
            <a:prstGeom prst="straightConnector1">
              <a:avLst/>
            </a:prstGeom>
            <a:noFill/>
            <a:ln>
              <a:noFill/>
            </a:ln>
          </p:spPr>
        </p:cxnSp>
        <p:cxnSp>
          <p:nvCxnSpPr>
            <p:cNvPr id="885" name="Google Shape;885;p29"/>
            <p:cNvCxnSpPr/>
            <p:nvPr/>
          </p:nvCxnSpPr>
          <p:spPr>
            <a:xfrm>
              <a:off x="2899596" y="388937"/>
              <a:ext cx="1270001" cy="1270001"/>
            </a:xfrm>
            <a:prstGeom prst="straightConnector1">
              <a:avLst/>
            </a:prstGeom>
            <a:noFill/>
            <a:ln>
              <a:noFill/>
            </a:ln>
          </p:spPr>
        </p:cxnSp>
        <p:cxnSp>
          <p:nvCxnSpPr>
            <p:cNvPr id="886" name="Google Shape;886;p29"/>
            <p:cNvCxnSpPr/>
            <p:nvPr/>
          </p:nvCxnSpPr>
          <p:spPr>
            <a:xfrm>
              <a:off x="1586982" y="850682"/>
              <a:ext cx="2625228" cy="3"/>
            </a:xfrm>
            <a:prstGeom prst="straightConnector1">
              <a:avLst/>
            </a:prstGeom>
            <a:noFill/>
            <a:ln cap="flat" cmpd="sng" w="25400">
              <a:solidFill>
                <a:srgbClr val="000000"/>
              </a:solidFill>
              <a:prstDash val="solid"/>
              <a:miter lim="400000"/>
              <a:headEnd len="sm" w="sm" type="none"/>
              <a:tailEnd len="sm" w="sm" type="none"/>
            </a:ln>
          </p:spPr>
        </p:cxnSp>
        <p:cxnSp>
          <p:nvCxnSpPr>
            <p:cNvPr id="887" name="Google Shape;887;p29"/>
            <p:cNvCxnSpPr/>
            <p:nvPr/>
          </p:nvCxnSpPr>
          <p:spPr>
            <a:xfrm>
              <a:off x="2899597" y="1233191"/>
              <a:ext cx="1270001" cy="1270001"/>
            </a:xfrm>
            <a:prstGeom prst="straightConnector1">
              <a:avLst/>
            </a:prstGeom>
            <a:noFill/>
            <a:ln>
              <a:noFill/>
            </a:ln>
          </p:spPr>
        </p:cxnSp>
      </p:grpSp>
      <p:cxnSp>
        <p:nvCxnSpPr>
          <p:cNvPr id="888" name="Google Shape;888;p29"/>
          <p:cNvCxnSpPr/>
          <p:nvPr/>
        </p:nvCxnSpPr>
        <p:spPr>
          <a:xfrm>
            <a:off x="12858102" y="11151313"/>
            <a:ext cx="1270001" cy="1270001"/>
          </a:xfrm>
          <a:prstGeom prst="straightConnector1">
            <a:avLst/>
          </a:prstGeom>
          <a:noFill/>
          <a:ln>
            <a:noFill/>
          </a:ln>
        </p:spPr>
      </p:cxnSp>
      <p:cxnSp>
        <p:nvCxnSpPr>
          <p:cNvPr id="889" name="Google Shape;889;p29"/>
          <p:cNvCxnSpPr/>
          <p:nvPr/>
        </p:nvCxnSpPr>
        <p:spPr>
          <a:xfrm>
            <a:off x="15072779" y="11022298"/>
            <a:ext cx="1270001" cy="1270001"/>
          </a:xfrm>
          <a:prstGeom prst="straightConnector1">
            <a:avLst/>
          </a:prstGeom>
          <a:noFill/>
          <a:ln>
            <a:noFill/>
          </a:ln>
        </p:spPr>
      </p:cxnSp>
      <p:cxnSp>
        <p:nvCxnSpPr>
          <p:cNvPr id="890" name="Google Shape;890;p29"/>
          <p:cNvCxnSpPr/>
          <p:nvPr/>
        </p:nvCxnSpPr>
        <p:spPr>
          <a:xfrm>
            <a:off x="16622989" y="11112356"/>
            <a:ext cx="1270001" cy="1270001"/>
          </a:xfrm>
          <a:prstGeom prst="straightConnector1">
            <a:avLst/>
          </a:prstGeom>
          <a:noFill/>
          <a:ln>
            <a:noFill/>
          </a:ln>
        </p:spPr>
      </p:cxnSp>
      <p:graphicFrame>
        <p:nvGraphicFramePr>
          <p:cNvPr id="891" name="Google Shape;891;p29"/>
          <p:cNvGraphicFramePr/>
          <p:nvPr/>
        </p:nvGraphicFramePr>
        <p:xfrm>
          <a:off x="3414722" y="9815680"/>
          <a:ext cx="3000000" cy="3000001"/>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6025">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total RPKM</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r>
              <a:tr h="12260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12700">
                      <a:solidFill>
                        <a:srgbClr val="CBCBC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2400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C82506"/>
                        </a:buClr>
                        <a:buSzPts val="4200"/>
                        <a:buFont typeface="Arial"/>
                        <a:buNone/>
                      </a:pPr>
                      <a:r>
                        <a:rPr b="1" i="1" lang="en-US" sz="4200" u="none" cap="none" strike="noStrike">
                          <a:solidFill>
                            <a:srgbClr val="C82506"/>
                          </a:solidFill>
                          <a:latin typeface="Arial"/>
                          <a:ea typeface="Arial"/>
                          <a:cs typeface="Arial"/>
                          <a:sym typeface="Arial"/>
                        </a:rPr>
                        <a:t>28400</a:t>
                      </a:r>
                      <a:endParaRPr b="1"/>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r>
              <a:tr h="12341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12700">
                      <a:solidFill>
                        <a:srgbClr val="CBCBC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20000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800000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C82506"/>
                        </a:buClr>
                        <a:buSzPts val="4200"/>
                        <a:buFont typeface="Arial"/>
                        <a:buNone/>
                      </a:pPr>
                      <a:r>
                        <a:rPr b="1" i="1" lang="en-US" sz="4200" u="none" cap="none" strike="noStrike">
                          <a:solidFill>
                            <a:srgbClr val="C82506"/>
                          </a:solidFill>
                          <a:latin typeface="Arial"/>
                          <a:ea typeface="Arial"/>
                          <a:cs typeface="Arial"/>
                          <a:sym typeface="Arial"/>
                        </a:rPr>
                        <a:t>822000</a:t>
                      </a:r>
                      <a:endParaRPr b="1"/>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r>
            </a:tbl>
          </a:graphicData>
        </a:graphic>
      </p:graphicFrame>
      <p:cxnSp>
        <p:nvCxnSpPr>
          <p:cNvPr id="892" name="Google Shape;892;p29"/>
          <p:cNvCxnSpPr/>
          <p:nvPr/>
        </p:nvCxnSpPr>
        <p:spPr>
          <a:xfrm>
            <a:off x="6144986" y="9385323"/>
            <a:ext cx="1270001" cy="1270001"/>
          </a:xfrm>
          <a:prstGeom prst="straightConnector1">
            <a:avLst/>
          </a:prstGeom>
          <a:noFill/>
          <a:ln>
            <a:noFill/>
          </a:ln>
        </p:spPr>
      </p:cxnSp>
      <p:grpSp>
        <p:nvGrpSpPr>
          <p:cNvPr id="893" name="Google Shape;893;p29"/>
          <p:cNvGrpSpPr/>
          <p:nvPr/>
        </p:nvGrpSpPr>
        <p:grpSpPr>
          <a:xfrm>
            <a:off x="3290138" y="6960075"/>
            <a:ext cx="17296128" cy="2125313"/>
            <a:chOff x="3290138" y="3683475"/>
            <a:chExt cx="17296128" cy="2125313"/>
          </a:xfrm>
        </p:grpSpPr>
        <p:sp>
          <p:nvSpPr>
            <p:cNvPr id="894" name="Google Shape;894;p29"/>
            <p:cNvSpPr txBox="1"/>
            <p:nvPr/>
          </p:nvSpPr>
          <p:spPr>
            <a:xfrm>
              <a:off x="18255566" y="4123555"/>
              <a:ext cx="2330700" cy="11601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40FF"/>
                </a:buClr>
                <a:buSzPts val="6600"/>
                <a:buFont typeface="Helvetica Neue"/>
                <a:buNone/>
              </a:pPr>
              <a:r>
                <a:rPr lang="en-US" sz="6600">
                  <a:solidFill>
                    <a:srgbClr val="FF40FF"/>
                  </a:solidFill>
                  <a:latin typeface="Helvetica Neue"/>
                  <a:ea typeface="Helvetica Neue"/>
                  <a:cs typeface="Helvetica Neue"/>
                  <a:sym typeface="Helvetica Neue"/>
                </a:rPr>
                <a:t>x</a:t>
              </a:r>
              <a:r>
                <a:rPr b="1" i="0" lang="en-US" sz="6600" u="none" cap="none" strike="noStrike">
                  <a:solidFill>
                    <a:srgbClr val="FF40FF"/>
                  </a:solidFill>
                  <a:latin typeface="Helvetica Neue"/>
                  <a:ea typeface="Helvetica Neue"/>
                  <a:cs typeface="Helvetica Neue"/>
                  <a:sym typeface="Helvetica Neue"/>
                </a:rPr>
                <a:t> 10</a:t>
              </a:r>
              <a:r>
                <a:rPr b="1" baseline="30000" i="0" lang="en-US" sz="6600" u="none" cap="none" strike="noStrike">
                  <a:solidFill>
                    <a:srgbClr val="FF40FF"/>
                  </a:solidFill>
                  <a:latin typeface="Helvetica Neue"/>
                  <a:ea typeface="Helvetica Neue"/>
                  <a:cs typeface="Helvetica Neue"/>
                  <a:sym typeface="Helvetica Neue"/>
                </a:rPr>
                <a:t>6</a:t>
              </a:r>
              <a:r>
                <a:rPr b="1" i="0" lang="en-US" sz="6600" u="none" cap="none" strike="noStrike">
                  <a:solidFill>
                    <a:srgbClr val="FF40FF"/>
                  </a:solidFill>
                  <a:latin typeface="Helvetica Neue"/>
                  <a:ea typeface="Helvetica Neue"/>
                  <a:cs typeface="Helvetica Neue"/>
                  <a:sym typeface="Helvetica Neue"/>
                </a:rPr>
                <a:t> </a:t>
              </a:r>
              <a:endParaRPr/>
            </a:p>
          </p:txBody>
        </p:sp>
        <p:sp>
          <p:nvSpPr>
            <p:cNvPr id="895" name="Google Shape;895;p29"/>
            <p:cNvSpPr txBox="1"/>
            <p:nvPr/>
          </p:nvSpPr>
          <p:spPr>
            <a:xfrm>
              <a:off x="3290138" y="4121888"/>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RPKM =</a:t>
              </a:r>
              <a:endParaRPr b="1" sz="6600">
                <a:latin typeface="Helvetica Neue"/>
                <a:ea typeface="Helvetica Neue"/>
                <a:cs typeface="Helvetica Neue"/>
                <a:sym typeface="Helvetica Neue"/>
              </a:endParaRPr>
            </a:p>
          </p:txBody>
        </p:sp>
        <p:sp>
          <p:nvSpPr>
            <p:cNvPr id="896" name="Google Shape;896;p29"/>
            <p:cNvSpPr txBox="1"/>
            <p:nvPr/>
          </p:nvSpPr>
          <p:spPr>
            <a:xfrm>
              <a:off x="7181775" y="3683475"/>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 reads mapped to genomic region</a:t>
              </a:r>
              <a:endParaRPr b="1" sz="5300">
                <a:latin typeface="Helvetica Neue"/>
                <a:ea typeface="Helvetica Neue"/>
                <a:cs typeface="Helvetica Neue"/>
                <a:sym typeface="Helvetica Neue"/>
              </a:endParaRPr>
            </a:p>
          </p:txBody>
        </p:sp>
        <p:sp>
          <p:nvSpPr>
            <p:cNvPr id="897" name="Google Shape;897;p29"/>
            <p:cNvSpPr txBox="1"/>
            <p:nvPr/>
          </p:nvSpPr>
          <p:spPr>
            <a:xfrm>
              <a:off x="7181775" y="4854488"/>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(region length in kb)(total # reads)</a:t>
              </a:r>
              <a:endParaRPr b="1" sz="5300">
                <a:latin typeface="Helvetica Neue"/>
                <a:ea typeface="Helvetica Neue"/>
                <a:cs typeface="Helvetica Neue"/>
                <a:sym typeface="Helvetica Neue"/>
              </a:endParaRPr>
            </a:p>
          </p:txBody>
        </p:sp>
        <p:cxnSp>
          <p:nvCxnSpPr>
            <p:cNvPr id="898" name="Google Shape;898;p29"/>
            <p:cNvCxnSpPr/>
            <p:nvPr/>
          </p:nvCxnSpPr>
          <p:spPr>
            <a:xfrm>
              <a:off x="7181775" y="4722200"/>
              <a:ext cx="10769100" cy="0"/>
            </a:xfrm>
            <a:prstGeom prst="straightConnector1">
              <a:avLst/>
            </a:prstGeom>
            <a:noFill/>
            <a:ln cap="flat" cmpd="sng" w="76200">
              <a:solidFill>
                <a:schemeClr val="dk2"/>
              </a:solidFill>
              <a:prstDash val="solid"/>
              <a:round/>
              <a:headEnd len="med" w="med" type="none"/>
              <a:tailEnd len="med" w="med" type="none"/>
            </a:ln>
          </p:spPr>
        </p:cxnSp>
      </p:grpSp>
      <p:sp>
        <p:nvSpPr>
          <p:cNvPr id="899" name="Google Shape;899;p29"/>
          <p:cNvSpPr txBox="1"/>
          <p:nvPr/>
        </p:nvSpPr>
        <p:spPr>
          <a:xfrm>
            <a:off x="3412823" y="9024875"/>
            <a:ext cx="9996900" cy="7908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4200"/>
              <a:buFont typeface="Helvetica Neue"/>
              <a:buNone/>
            </a:pPr>
            <a:r>
              <a:rPr b="1" i="1" lang="en-US" sz="4200">
                <a:latin typeface="Helvetica Neue"/>
                <a:ea typeface="Helvetica Neue"/>
                <a:cs typeface="Helvetica Neue"/>
                <a:sym typeface="Helvetica Neue"/>
              </a:rPr>
              <a:t>RPKM</a:t>
            </a:r>
            <a:r>
              <a:rPr b="1" i="0" lang="en-US" sz="4200" u="none" cap="none" strike="noStrike">
                <a:solidFill>
                  <a:srgbClr val="000000"/>
                </a:solidFill>
                <a:latin typeface="Helvetica Neue"/>
                <a:ea typeface="Helvetica Neue"/>
                <a:cs typeface="Helvetica Neue"/>
                <a:sym typeface="Helvetica Neue"/>
              </a:rPr>
              <a:t> each gene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903" name="Shape 903"/>
        <p:cNvGrpSpPr/>
        <p:nvPr/>
      </p:nvGrpSpPr>
      <p:grpSpPr>
        <a:xfrm>
          <a:off x="0" y="0"/>
          <a:ext cx="0" cy="0"/>
          <a:chOff x="0" y="0"/>
          <a:chExt cx="0" cy="0"/>
        </a:xfrm>
      </p:grpSpPr>
      <p:sp>
        <p:nvSpPr>
          <p:cNvPr id="904" name="Google Shape;904;p30"/>
          <p:cNvSpPr txBox="1"/>
          <p:nvPr/>
        </p:nvSpPr>
        <p:spPr>
          <a:xfrm>
            <a:off x="4241301" y="3982727"/>
            <a:ext cx="15901398" cy="7893671"/>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Arial"/>
                <a:ea typeface="Arial"/>
                <a:cs typeface="Arial"/>
                <a:sym typeface="Arial"/>
              </a:rPr>
              <a:t>“All commonly used techniques to measure mRNA abundance, including qPCR, microarray signals, as well as reads per kilobase per million reads (RPKM) for RNAseq data, aim at estimating a statistic that is as closely proportional to the </a:t>
            </a:r>
            <a:r>
              <a:rPr b="1" i="0" lang="en-US" sz="6000" u="none" cap="none" strike="noStrike">
                <a:solidFill>
                  <a:srgbClr val="000000"/>
                </a:solidFill>
                <a:latin typeface="Arial"/>
                <a:ea typeface="Arial"/>
                <a:cs typeface="Arial"/>
                <a:sym typeface="Arial"/>
              </a:rPr>
              <a:t>relative molar concentration</a:t>
            </a:r>
            <a:r>
              <a:rPr b="0" i="0" lang="en-US" sz="6000" u="none" cap="none" strike="noStrike">
                <a:solidFill>
                  <a:srgbClr val="000000"/>
                </a:solidFill>
                <a:latin typeface="Arial"/>
                <a:ea typeface="Arial"/>
                <a:cs typeface="Arial"/>
                <a:sym typeface="Arial"/>
              </a:rPr>
              <a:t> as possible.”</a:t>
            </a:r>
            <a:endParaRPr/>
          </a:p>
          <a:p>
            <a:pPr indent="0" lvl="0" marL="0" marR="0" rtl="0" algn="ctr">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200"/>
              <a:buFont typeface="Arial"/>
              <a:buNone/>
            </a:pPr>
            <a:r>
              <a:rPr b="0" i="1" lang="en-US" sz="5200" u="none" cap="none" strike="noStrike">
                <a:solidFill>
                  <a:srgbClr val="000000"/>
                </a:solidFill>
                <a:latin typeface="Arial"/>
                <a:ea typeface="Arial"/>
                <a:cs typeface="Arial"/>
                <a:sym typeface="Arial"/>
              </a:rPr>
              <a:t>- Wagner, Theories in Biosci., 2012</a:t>
            </a:r>
            <a:endParaRPr/>
          </a:p>
        </p:txBody>
      </p:sp>
      <p:sp>
        <p:nvSpPr>
          <p:cNvPr id="905" name="Google Shape;905;p30"/>
          <p:cNvSpPr txBox="1"/>
          <p:nvPr/>
        </p:nvSpPr>
        <p:spPr>
          <a:xfrm>
            <a:off x="2035224" y="441324"/>
            <a:ext cx="20313552" cy="2403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400"/>
              <a:buFont typeface="Helvetica Neue"/>
              <a:buNone/>
            </a:pPr>
            <a:r>
              <a:rPr b="1" i="0" lang="en-US" sz="7400" u="none" cap="none" strike="noStrike">
                <a:solidFill>
                  <a:srgbClr val="000000"/>
                </a:solidFill>
                <a:latin typeface="Helvetica Neue"/>
                <a:ea typeface="Helvetica Neue"/>
                <a:cs typeface="Helvetica Neue"/>
                <a:sym typeface="Helvetica Neue"/>
              </a:rPr>
              <a:t>RNAseq gives </a:t>
            </a:r>
            <a:r>
              <a:rPr b="1" i="0" lang="en-US" sz="7400" u="none" cap="none" strike="noStrike">
                <a:solidFill>
                  <a:srgbClr val="C82506"/>
                </a:solidFill>
                <a:latin typeface="Helvetica Neue"/>
                <a:ea typeface="Helvetica Neue"/>
                <a:cs typeface="Helvetica Neue"/>
                <a:sym typeface="Helvetica Neue"/>
              </a:rPr>
              <a:t>relative</a:t>
            </a:r>
            <a:r>
              <a:rPr b="1" i="0" lang="en-US" sz="7400" u="none" cap="none" strike="noStrike">
                <a:solidFill>
                  <a:srgbClr val="000000"/>
                </a:solidFill>
                <a:latin typeface="Helvetica Neue"/>
                <a:ea typeface="Helvetica Neue"/>
                <a:cs typeface="Helvetica Neue"/>
                <a:sym typeface="Helvetica Neue"/>
              </a:rPr>
              <a:t> quantification of gene expression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909" name="Shape 909"/>
        <p:cNvGrpSpPr/>
        <p:nvPr/>
      </p:nvGrpSpPr>
      <p:grpSpPr>
        <a:xfrm>
          <a:off x="0" y="0"/>
          <a:ext cx="0" cy="0"/>
          <a:chOff x="0" y="0"/>
          <a:chExt cx="0" cy="0"/>
        </a:xfrm>
      </p:grpSpPr>
      <p:sp>
        <p:nvSpPr>
          <p:cNvPr id="910" name="Google Shape;910;p31"/>
          <p:cNvSpPr txBox="1"/>
          <p:nvPr/>
        </p:nvSpPr>
        <p:spPr>
          <a:xfrm>
            <a:off x="4241299" y="4225614"/>
            <a:ext cx="15901401" cy="5264771"/>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Arial"/>
                <a:ea typeface="Arial"/>
                <a:cs typeface="Arial"/>
                <a:sym typeface="Arial"/>
              </a:rPr>
              <a:t> “The </a:t>
            </a:r>
            <a:r>
              <a:rPr b="0" i="0" lang="en-US" sz="6000" u="sng" cap="none" strike="noStrike">
                <a:solidFill>
                  <a:srgbClr val="000000"/>
                </a:solidFill>
                <a:latin typeface="Arial"/>
                <a:ea typeface="Arial"/>
                <a:cs typeface="Arial"/>
                <a:sym typeface="Arial"/>
              </a:rPr>
              <a:t>average</a:t>
            </a:r>
            <a:r>
              <a:rPr b="0" i="0" lang="en-US" sz="6000" u="none" cap="none" strike="noStrike">
                <a:solidFill>
                  <a:srgbClr val="000000"/>
                </a:solidFill>
                <a:latin typeface="Arial"/>
                <a:ea typeface="Arial"/>
                <a:cs typeface="Arial"/>
                <a:sym typeface="Arial"/>
              </a:rPr>
              <a:t> </a:t>
            </a:r>
            <a:r>
              <a:rPr b="1" i="0" lang="en-US" sz="6000" u="none" cap="none" strike="noStrike">
                <a:solidFill>
                  <a:srgbClr val="000000"/>
                </a:solidFill>
                <a:latin typeface="Arial"/>
                <a:ea typeface="Arial"/>
                <a:cs typeface="Arial"/>
                <a:sym typeface="Arial"/>
              </a:rPr>
              <a:t>relative molar concentration</a:t>
            </a:r>
            <a:r>
              <a:rPr b="0" i="0" lang="en-US" sz="6000" u="none" cap="none" strike="noStrike">
                <a:solidFill>
                  <a:srgbClr val="000000"/>
                </a:solidFill>
                <a:latin typeface="Arial"/>
                <a:ea typeface="Arial"/>
                <a:cs typeface="Arial"/>
                <a:sym typeface="Arial"/>
              </a:rPr>
              <a:t> for each and every sample of RNA-seq data mapped to the same genome is the same constant value.</a:t>
            </a:r>
            <a:endParaRPr/>
          </a:p>
          <a:p>
            <a:pPr indent="0" lvl="0" marL="0" marR="0" rtl="0" algn="ctr">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200"/>
              <a:buFont typeface="Arial"/>
              <a:buNone/>
            </a:pPr>
            <a:r>
              <a:rPr b="0" i="1" lang="en-US" sz="5200" u="none" cap="none" strike="noStrike">
                <a:solidFill>
                  <a:srgbClr val="000000"/>
                </a:solidFill>
                <a:latin typeface="Arial"/>
                <a:ea typeface="Arial"/>
                <a:cs typeface="Arial"/>
                <a:sym typeface="Arial"/>
              </a:rPr>
              <a:t>- Wagner, Theories in Biosci., 2012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914" name="Shape 914"/>
        <p:cNvGrpSpPr/>
        <p:nvPr/>
      </p:nvGrpSpPr>
      <p:grpSpPr>
        <a:xfrm>
          <a:off x="0" y="0"/>
          <a:ext cx="0" cy="0"/>
          <a:chOff x="0" y="0"/>
          <a:chExt cx="0" cy="0"/>
        </a:xfrm>
      </p:grpSpPr>
      <p:sp>
        <p:nvSpPr>
          <p:cNvPr id="915" name="Google Shape;915;g21a48395fbf_0_26"/>
          <p:cNvSpPr txBox="1"/>
          <p:nvPr/>
        </p:nvSpPr>
        <p:spPr>
          <a:xfrm>
            <a:off x="3845056" y="212064"/>
            <a:ext cx="168132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The problem with RPKM</a:t>
            </a:r>
            <a:endParaRPr/>
          </a:p>
        </p:txBody>
      </p:sp>
      <p:graphicFrame>
        <p:nvGraphicFramePr>
          <p:cNvPr id="916" name="Google Shape;916;g21a48395fbf_0_26"/>
          <p:cNvGraphicFramePr/>
          <p:nvPr/>
        </p:nvGraphicFramePr>
        <p:xfrm>
          <a:off x="3499770" y="2560080"/>
          <a:ext cx="3000000" cy="3000000"/>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total reads</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50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500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Oval" id="917" name="Google Shape;917;g21a48395fbf_0_26"/>
          <p:cNvPicPr preferRelativeResize="0"/>
          <p:nvPr/>
        </p:nvPicPr>
        <p:blipFill rotWithShape="1">
          <a:blip r:embed="rId3">
            <a:alphaModFix/>
          </a:blip>
          <a:srcRect b="0" l="0" r="0" t="0"/>
          <a:stretch/>
        </p:blipFill>
        <p:spPr>
          <a:xfrm>
            <a:off x="6433671" y="4037543"/>
            <a:ext cx="1550524" cy="946549"/>
          </a:xfrm>
          <a:prstGeom prst="rect">
            <a:avLst/>
          </a:prstGeom>
          <a:noFill/>
          <a:ln>
            <a:noFill/>
          </a:ln>
          <a:effectLst>
            <a:outerShdw blurRad="50800" rotWithShape="0" dir="5400000" dist="25400">
              <a:srgbClr val="000000">
                <a:alpha val="49800"/>
              </a:srgbClr>
            </a:outerShdw>
          </a:effectLst>
        </p:spPr>
      </p:pic>
      <p:grpSp>
        <p:nvGrpSpPr>
          <p:cNvPr id="918" name="Google Shape;918;g21a48395fbf_0_26"/>
          <p:cNvGrpSpPr/>
          <p:nvPr/>
        </p:nvGrpSpPr>
        <p:grpSpPr>
          <a:xfrm>
            <a:off x="7683846" y="10729187"/>
            <a:ext cx="3949080" cy="2114154"/>
            <a:chOff x="263202" y="388937"/>
            <a:chExt cx="3949080" cy="2114154"/>
          </a:xfrm>
        </p:grpSpPr>
        <p:cxnSp>
          <p:nvCxnSpPr>
            <p:cNvPr id="919" name="Google Shape;919;g21a48395fbf_0_26"/>
            <p:cNvCxnSpPr/>
            <p:nvPr/>
          </p:nvCxnSpPr>
          <p:spPr>
            <a:xfrm>
              <a:off x="263202" y="692207"/>
              <a:ext cx="1269900" cy="1269900"/>
            </a:xfrm>
            <a:prstGeom prst="straightConnector1">
              <a:avLst/>
            </a:prstGeom>
            <a:noFill/>
            <a:ln>
              <a:noFill/>
            </a:ln>
          </p:spPr>
        </p:cxnSp>
        <p:cxnSp>
          <p:nvCxnSpPr>
            <p:cNvPr id="920" name="Google Shape;920;g21a48395fbf_0_26"/>
            <p:cNvCxnSpPr/>
            <p:nvPr/>
          </p:nvCxnSpPr>
          <p:spPr>
            <a:xfrm>
              <a:off x="2899596" y="388937"/>
              <a:ext cx="1269900" cy="1269900"/>
            </a:xfrm>
            <a:prstGeom prst="straightConnector1">
              <a:avLst/>
            </a:prstGeom>
            <a:noFill/>
            <a:ln>
              <a:noFill/>
            </a:ln>
          </p:spPr>
        </p:cxnSp>
        <p:cxnSp>
          <p:nvCxnSpPr>
            <p:cNvPr id="921" name="Google Shape;921;g21a48395fbf_0_26"/>
            <p:cNvCxnSpPr/>
            <p:nvPr/>
          </p:nvCxnSpPr>
          <p:spPr>
            <a:xfrm>
              <a:off x="1586982" y="850682"/>
              <a:ext cx="2625300" cy="0"/>
            </a:xfrm>
            <a:prstGeom prst="straightConnector1">
              <a:avLst/>
            </a:prstGeom>
            <a:noFill/>
            <a:ln cap="flat" cmpd="sng" w="25400">
              <a:solidFill>
                <a:srgbClr val="000000"/>
              </a:solidFill>
              <a:prstDash val="solid"/>
              <a:miter lim="400000"/>
              <a:headEnd len="sm" w="sm" type="none"/>
              <a:tailEnd len="sm" w="sm" type="none"/>
            </a:ln>
          </p:spPr>
        </p:cxnSp>
        <p:cxnSp>
          <p:nvCxnSpPr>
            <p:cNvPr id="922" name="Google Shape;922;g21a48395fbf_0_26"/>
            <p:cNvCxnSpPr/>
            <p:nvPr/>
          </p:nvCxnSpPr>
          <p:spPr>
            <a:xfrm>
              <a:off x="2899597" y="1233191"/>
              <a:ext cx="1269900" cy="1269900"/>
            </a:xfrm>
            <a:prstGeom prst="straightConnector1">
              <a:avLst/>
            </a:prstGeom>
            <a:noFill/>
            <a:ln>
              <a:noFill/>
            </a:ln>
          </p:spPr>
        </p:cxnSp>
      </p:grpSp>
      <p:cxnSp>
        <p:nvCxnSpPr>
          <p:cNvPr id="923" name="Google Shape;923;g21a48395fbf_0_26"/>
          <p:cNvCxnSpPr/>
          <p:nvPr/>
        </p:nvCxnSpPr>
        <p:spPr>
          <a:xfrm>
            <a:off x="12858102" y="11151313"/>
            <a:ext cx="1269900" cy="1269900"/>
          </a:xfrm>
          <a:prstGeom prst="straightConnector1">
            <a:avLst/>
          </a:prstGeom>
          <a:noFill/>
          <a:ln>
            <a:noFill/>
          </a:ln>
        </p:spPr>
      </p:cxnSp>
      <p:cxnSp>
        <p:nvCxnSpPr>
          <p:cNvPr id="924" name="Google Shape;924;g21a48395fbf_0_26"/>
          <p:cNvCxnSpPr/>
          <p:nvPr/>
        </p:nvCxnSpPr>
        <p:spPr>
          <a:xfrm>
            <a:off x="15072779" y="11022298"/>
            <a:ext cx="1269900" cy="1269900"/>
          </a:xfrm>
          <a:prstGeom prst="straightConnector1">
            <a:avLst/>
          </a:prstGeom>
          <a:noFill/>
          <a:ln>
            <a:noFill/>
          </a:ln>
        </p:spPr>
      </p:cxnSp>
      <p:cxnSp>
        <p:nvCxnSpPr>
          <p:cNvPr id="925" name="Google Shape;925;g21a48395fbf_0_26"/>
          <p:cNvCxnSpPr/>
          <p:nvPr/>
        </p:nvCxnSpPr>
        <p:spPr>
          <a:xfrm>
            <a:off x="16622989" y="11112356"/>
            <a:ext cx="1269900" cy="1269900"/>
          </a:xfrm>
          <a:prstGeom prst="straightConnector1">
            <a:avLst/>
          </a:prstGeom>
          <a:noFill/>
          <a:ln>
            <a:noFill/>
          </a:ln>
        </p:spPr>
      </p:cxnSp>
      <p:graphicFrame>
        <p:nvGraphicFramePr>
          <p:cNvPr id="926" name="Google Shape;926;g21a48395fbf_0_26"/>
          <p:cNvGraphicFramePr/>
          <p:nvPr/>
        </p:nvGraphicFramePr>
        <p:xfrm>
          <a:off x="3414722" y="9815680"/>
          <a:ext cx="3000000" cy="3000000"/>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6025">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total RPKM</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r>
              <a:tr h="12260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12700">
                      <a:solidFill>
                        <a:srgbClr val="CBCBC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2400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28400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r>
              <a:tr h="12341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12700">
                      <a:solidFill>
                        <a:srgbClr val="CBCBC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20000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800000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822000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r>
            </a:tbl>
          </a:graphicData>
        </a:graphic>
      </p:graphicFrame>
      <p:cxnSp>
        <p:nvCxnSpPr>
          <p:cNvPr id="927" name="Google Shape;927;g21a48395fbf_0_26"/>
          <p:cNvCxnSpPr/>
          <p:nvPr/>
        </p:nvCxnSpPr>
        <p:spPr>
          <a:xfrm>
            <a:off x="6144986" y="9385323"/>
            <a:ext cx="1269900" cy="1269900"/>
          </a:xfrm>
          <a:prstGeom prst="straightConnector1">
            <a:avLst/>
          </a:prstGeom>
          <a:noFill/>
          <a:ln>
            <a:noFill/>
          </a:ln>
        </p:spPr>
      </p:cxnSp>
      <p:grpSp>
        <p:nvGrpSpPr>
          <p:cNvPr id="928" name="Google Shape;928;g21a48395fbf_0_26"/>
          <p:cNvGrpSpPr/>
          <p:nvPr/>
        </p:nvGrpSpPr>
        <p:grpSpPr>
          <a:xfrm>
            <a:off x="3290138" y="6960075"/>
            <a:ext cx="17296128" cy="2125313"/>
            <a:chOff x="3290138" y="3683475"/>
            <a:chExt cx="17296128" cy="2125313"/>
          </a:xfrm>
        </p:grpSpPr>
        <p:sp>
          <p:nvSpPr>
            <p:cNvPr id="929" name="Google Shape;929;g21a48395fbf_0_26"/>
            <p:cNvSpPr txBox="1"/>
            <p:nvPr/>
          </p:nvSpPr>
          <p:spPr>
            <a:xfrm>
              <a:off x="18255566" y="4123555"/>
              <a:ext cx="2330700" cy="11601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40FF"/>
                </a:buClr>
                <a:buSzPts val="6600"/>
                <a:buFont typeface="Helvetica Neue"/>
                <a:buNone/>
              </a:pPr>
              <a:r>
                <a:rPr lang="en-US" sz="6600">
                  <a:solidFill>
                    <a:srgbClr val="FF40FF"/>
                  </a:solidFill>
                  <a:latin typeface="Helvetica Neue"/>
                  <a:ea typeface="Helvetica Neue"/>
                  <a:cs typeface="Helvetica Neue"/>
                  <a:sym typeface="Helvetica Neue"/>
                </a:rPr>
                <a:t>x</a:t>
              </a:r>
              <a:r>
                <a:rPr b="1" i="0" lang="en-US" sz="6600" u="none" cap="none" strike="noStrike">
                  <a:solidFill>
                    <a:srgbClr val="FF40FF"/>
                  </a:solidFill>
                  <a:latin typeface="Helvetica Neue"/>
                  <a:ea typeface="Helvetica Neue"/>
                  <a:cs typeface="Helvetica Neue"/>
                  <a:sym typeface="Helvetica Neue"/>
                </a:rPr>
                <a:t> 10</a:t>
              </a:r>
              <a:r>
                <a:rPr b="1" baseline="30000" i="0" lang="en-US" sz="6600" u="none" cap="none" strike="noStrike">
                  <a:solidFill>
                    <a:srgbClr val="FF40FF"/>
                  </a:solidFill>
                  <a:latin typeface="Helvetica Neue"/>
                  <a:ea typeface="Helvetica Neue"/>
                  <a:cs typeface="Helvetica Neue"/>
                  <a:sym typeface="Helvetica Neue"/>
                </a:rPr>
                <a:t>6</a:t>
              </a:r>
              <a:r>
                <a:rPr b="1" i="0" lang="en-US" sz="6600" u="none" cap="none" strike="noStrike">
                  <a:solidFill>
                    <a:srgbClr val="FF40FF"/>
                  </a:solidFill>
                  <a:latin typeface="Helvetica Neue"/>
                  <a:ea typeface="Helvetica Neue"/>
                  <a:cs typeface="Helvetica Neue"/>
                  <a:sym typeface="Helvetica Neue"/>
                </a:rPr>
                <a:t> </a:t>
              </a:r>
              <a:endParaRPr/>
            </a:p>
          </p:txBody>
        </p:sp>
        <p:sp>
          <p:nvSpPr>
            <p:cNvPr id="930" name="Google Shape;930;g21a48395fbf_0_26"/>
            <p:cNvSpPr txBox="1"/>
            <p:nvPr/>
          </p:nvSpPr>
          <p:spPr>
            <a:xfrm>
              <a:off x="3290138" y="4121888"/>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RPKM =</a:t>
              </a:r>
              <a:endParaRPr b="1" sz="6600">
                <a:latin typeface="Helvetica Neue"/>
                <a:ea typeface="Helvetica Neue"/>
                <a:cs typeface="Helvetica Neue"/>
                <a:sym typeface="Helvetica Neue"/>
              </a:endParaRPr>
            </a:p>
          </p:txBody>
        </p:sp>
        <p:sp>
          <p:nvSpPr>
            <p:cNvPr id="931" name="Google Shape;931;g21a48395fbf_0_26"/>
            <p:cNvSpPr txBox="1"/>
            <p:nvPr/>
          </p:nvSpPr>
          <p:spPr>
            <a:xfrm>
              <a:off x="7181775" y="3683475"/>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 reads mapped to genomic region</a:t>
              </a:r>
              <a:endParaRPr b="1" sz="5300">
                <a:latin typeface="Helvetica Neue"/>
                <a:ea typeface="Helvetica Neue"/>
                <a:cs typeface="Helvetica Neue"/>
                <a:sym typeface="Helvetica Neue"/>
              </a:endParaRPr>
            </a:p>
          </p:txBody>
        </p:sp>
        <p:sp>
          <p:nvSpPr>
            <p:cNvPr id="932" name="Google Shape;932;g21a48395fbf_0_26"/>
            <p:cNvSpPr txBox="1"/>
            <p:nvPr/>
          </p:nvSpPr>
          <p:spPr>
            <a:xfrm>
              <a:off x="7181775" y="4854488"/>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(region length in kb)(total # reads)</a:t>
              </a:r>
              <a:endParaRPr b="1" sz="5300">
                <a:latin typeface="Helvetica Neue"/>
                <a:ea typeface="Helvetica Neue"/>
                <a:cs typeface="Helvetica Neue"/>
                <a:sym typeface="Helvetica Neue"/>
              </a:endParaRPr>
            </a:p>
          </p:txBody>
        </p:sp>
        <p:cxnSp>
          <p:nvCxnSpPr>
            <p:cNvPr id="933" name="Google Shape;933;g21a48395fbf_0_26"/>
            <p:cNvCxnSpPr/>
            <p:nvPr/>
          </p:nvCxnSpPr>
          <p:spPr>
            <a:xfrm>
              <a:off x="7181775" y="4722200"/>
              <a:ext cx="10769100" cy="0"/>
            </a:xfrm>
            <a:prstGeom prst="straightConnector1">
              <a:avLst/>
            </a:prstGeom>
            <a:noFill/>
            <a:ln cap="flat" cmpd="sng" w="76200">
              <a:solidFill>
                <a:schemeClr val="dk2"/>
              </a:solidFill>
              <a:prstDash val="solid"/>
              <a:round/>
              <a:headEnd len="med" w="med" type="none"/>
              <a:tailEnd len="med" w="med" type="none"/>
            </a:ln>
          </p:spPr>
        </p:cxnSp>
      </p:grpSp>
      <p:sp>
        <p:nvSpPr>
          <p:cNvPr id="934" name="Google Shape;934;g21a48395fbf_0_26"/>
          <p:cNvSpPr txBox="1"/>
          <p:nvPr/>
        </p:nvSpPr>
        <p:spPr>
          <a:xfrm>
            <a:off x="21134400" y="11234000"/>
            <a:ext cx="32496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300">
                <a:latin typeface="Helvetica Neue"/>
                <a:ea typeface="Helvetica Neue"/>
                <a:cs typeface="Helvetica Neue"/>
                <a:sym typeface="Helvetica Neue"/>
              </a:rPr>
              <a:t>μ = 5680</a:t>
            </a:r>
            <a:endParaRPr b="1" sz="4300">
              <a:latin typeface="Helvetica Neue"/>
              <a:ea typeface="Helvetica Neue"/>
              <a:cs typeface="Helvetica Neue"/>
              <a:sym typeface="Helvetica Neue"/>
            </a:endParaRPr>
          </a:p>
        </p:txBody>
      </p:sp>
      <p:sp>
        <p:nvSpPr>
          <p:cNvPr id="935" name="Google Shape;935;g21a48395fbf_0_26"/>
          <p:cNvSpPr txBox="1"/>
          <p:nvPr/>
        </p:nvSpPr>
        <p:spPr>
          <a:xfrm>
            <a:off x="21134400" y="12440725"/>
            <a:ext cx="32496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300">
                <a:latin typeface="Helvetica Neue"/>
                <a:ea typeface="Helvetica Neue"/>
                <a:cs typeface="Helvetica Neue"/>
                <a:sym typeface="Helvetica Neue"/>
              </a:rPr>
              <a:t>μ = 164400</a:t>
            </a:r>
            <a:endParaRPr b="1" sz="4300">
              <a:latin typeface="Helvetica Neue"/>
              <a:ea typeface="Helvetica Neue"/>
              <a:cs typeface="Helvetica Neue"/>
              <a:sym typeface="Helvetica Neue"/>
            </a:endParaRPr>
          </a:p>
        </p:txBody>
      </p:sp>
      <p:sp>
        <p:nvSpPr>
          <p:cNvPr id="936" name="Google Shape;936;g21a48395fbf_0_26"/>
          <p:cNvSpPr txBox="1"/>
          <p:nvPr/>
        </p:nvSpPr>
        <p:spPr>
          <a:xfrm>
            <a:off x="3412823" y="1707300"/>
            <a:ext cx="9996900" cy="7908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4200"/>
              <a:buFont typeface="Helvetica Neue"/>
              <a:buNone/>
            </a:pPr>
            <a:r>
              <a:rPr b="1" i="1" lang="en-US" sz="4200" u="none" cap="none" strike="noStrike">
                <a:solidFill>
                  <a:srgbClr val="000000"/>
                </a:solidFill>
                <a:latin typeface="Helvetica Neue"/>
                <a:ea typeface="Helvetica Neue"/>
                <a:cs typeface="Helvetica Neue"/>
                <a:sym typeface="Helvetica Neue"/>
              </a:rPr>
              <a:t>read counts</a:t>
            </a:r>
            <a:r>
              <a:rPr b="1" i="0" lang="en-US" sz="4200" u="none" cap="none" strike="noStrike">
                <a:solidFill>
                  <a:srgbClr val="000000"/>
                </a:solidFill>
                <a:latin typeface="Helvetica Neue"/>
                <a:ea typeface="Helvetica Neue"/>
                <a:cs typeface="Helvetica Neue"/>
                <a:sym typeface="Helvetica Neue"/>
              </a:rPr>
              <a:t> from each gene</a:t>
            </a:r>
            <a:endParaRPr/>
          </a:p>
        </p:txBody>
      </p:sp>
      <p:sp>
        <p:nvSpPr>
          <p:cNvPr id="937" name="Google Shape;937;g21a48395fbf_0_26"/>
          <p:cNvSpPr txBox="1"/>
          <p:nvPr/>
        </p:nvSpPr>
        <p:spPr>
          <a:xfrm>
            <a:off x="3412823" y="9024875"/>
            <a:ext cx="9996900" cy="7908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4200"/>
              <a:buFont typeface="Helvetica Neue"/>
              <a:buNone/>
            </a:pPr>
            <a:r>
              <a:rPr b="1" i="1" lang="en-US" sz="4200">
                <a:latin typeface="Helvetica Neue"/>
                <a:ea typeface="Helvetica Neue"/>
                <a:cs typeface="Helvetica Neue"/>
                <a:sym typeface="Helvetica Neue"/>
              </a:rPr>
              <a:t>RPKM</a:t>
            </a:r>
            <a:r>
              <a:rPr b="1" i="0" lang="en-US" sz="4200" u="none" cap="none" strike="noStrike">
                <a:solidFill>
                  <a:srgbClr val="000000"/>
                </a:solidFill>
                <a:latin typeface="Helvetica Neue"/>
                <a:ea typeface="Helvetica Neue"/>
                <a:cs typeface="Helvetica Neue"/>
                <a:sym typeface="Helvetica Neue"/>
              </a:rPr>
              <a:t> each gene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941" name="Shape 941"/>
        <p:cNvGrpSpPr/>
        <p:nvPr/>
      </p:nvGrpSpPr>
      <p:grpSpPr>
        <a:xfrm>
          <a:off x="0" y="0"/>
          <a:ext cx="0" cy="0"/>
          <a:chOff x="0" y="0"/>
          <a:chExt cx="0" cy="0"/>
        </a:xfrm>
      </p:grpSpPr>
      <p:sp>
        <p:nvSpPr>
          <p:cNvPr id="942" name="Google Shape;942;p33"/>
          <p:cNvSpPr txBox="1"/>
          <p:nvPr/>
        </p:nvSpPr>
        <p:spPr>
          <a:xfrm>
            <a:off x="3845056" y="212064"/>
            <a:ext cx="16813184" cy="1413583"/>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Fixing RPKM is easy</a:t>
            </a:r>
            <a:endParaRPr/>
          </a:p>
        </p:txBody>
      </p:sp>
      <p:graphicFrame>
        <p:nvGraphicFramePr>
          <p:cNvPr id="943" name="Google Shape;943;p33"/>
          <p:cNvGraphicFramePr/>
          <p:nvPr/>
        </p:nvGraphicFramePr>
        <p:xfrm>
          <a:off x="3406576" y="9299720"/>
          <a:ext cx="3000000" cy="3000000"/>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944" name="Google Shape;944;p33"/>
          <p:cNvCxnSpPr/>
          <p:nvPr/>
        </p:nvCxnSpPr>
        <p:spPr>
          <a:xfrm>
            <a:off x="12298755" y="6632284"/>
            <a:ext cx="2" cy="2436213"/>
          </a:xfrm>
          <a:prstGeom prst="straightConnector1">
            <a:avLst/>
          </a:prstGeom>
          <a:noFill/>
          <a:ln cap="flat" cmpd="sng" w="101600">
            <a:solidFill>
              <a:srgbClr val="000000"/>
            </a:solidFill>
            <a:prstDash val="solid"/>
            <a:miter lim="400000"/>
            <a:headEnd len="sm" w="sm" type="none"/>
            <a:tailEnd len="med" w="med" type="triangle"/>
          </a:ln>
        </p:spPr>
      </p:cxnSp>
      <p:cxnSp>
        <p:nvCxnSpPr>
          <p:cNvPr id="945" name="Google Shape;945;p33"/>
          <p:cNvCxnSpPr/>
          <p:nvPr/>
        </p:nvCxnSpPr>
        <p:spPr>
          <a:xfrm>
            <a:off x="9764986" y="7691742"/>
            <a:ext cx="1270001" cy="1270001"/>
          </a:xfrm>
          <a:prstGeom prst="straightConnector1">
            <a:avLst/>
          </a:prstGeom>
          <a:noFill/>
          <a:ln>
            <a:noFill/>
          </a:ln>
        </p:spPr>
      </p:cxnSp>
      <p:graphicFrame>
        <p:nvGraphicFramePr>
          <p:cNvPr id="946" name="Google Shape;946;p33"/>
          <p:cNvGraphicFramePr/>
          <p:nvPr/>
        </p:nvGraphicFramePr>
        <p:xfrm>
          <a:off x="3474368" y="2554942"/>
          <a:ext cx="3000000" cy="3000001"/>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reads</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50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500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47" name="Google Shape;947;p33"/>
          <p:cNvSpPr/>
          <p:nvPr/>
        </p:nvSpPr>
        <p:spPr>
          <a:xfrm>
            <a:off x="1485688" y="2106369"/>
            <a:ext cx="6321447"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200"/>
              <a:buFont typeface="Helvetica Neue"/>
              <a:buNone/>
            </a:pPr>
            <a:r>
              <a:rPr b="1" i="1" lang="en-US" sz="4200" u="none" cap="none" strike="noStrike">
                <a:solidFill>
                  <a:srgbClr val="000000"/>
                </a:solidFill>
                <a:latin typeface="Helvetica Neue"/>
                <a:ea typeface="Helvetica Neue"/>
                <a:cs typeface="Helvetica Neue"/>
                <a:sym typeface="Helvetica Neue"/>
              </a:rPr>
              <a:t>read count</a:t>
            </a:r>
            <a:endParaRPr/>
          </a:p>
        </p:txBody>
      </p:sp>
      <p:grpSp>
        <p:nvGrpSpPr>
          <p:cNvPr id="948" name="Google Shape;948;p33"/>
          <p:cNvGrpSpPr/>
          <p:nvPr/>
        </p:nvGrpSpPr>
        <p:grpSpPr>
          <a:xfrm>
            <a:off x="19112002" y="7368925"/>
            <a:ext cx="1270002" cy="1748772"/>
            <a:chOff x="2019696" y="554037"/>
            <a:chExt cx="1270001" cy="1748771"/>
          </a:xfrm>
        </p:grpSpPr>
        <p:cxnSp>
          <p:nvCxnSpPr>
            <p:cNvPr id="949" name="Google Shape;949;p33"/>
            <p:cNvCxnSpPr/>
            <p:nvPr/>
          </p:nvCxnSpPr>
          <p:spPr>
            <a:xfrm>
              <a:off x="2634328" y="1045313"/>
              <a:ext cx="2" cy="1257495"/>
            </a:xfrm>
            <a:prstGeom prst="straightConnector1">
              <a:avLst/>
            </a:prstGeom>
            <a:noFill/>
            <a:ln cap="flat" cmpd="sng" w="50800">
              <a:solidFill>
                <a:srgbClr val="000000"/>
              </a:solidFill>
              <a:prstDash val="dot"/>
              <a:miter lim="400000"/>
              <a:headEnd len="sm" w="sm" type="none"/>
              <a:tailEnd len="med" w="med" type="triangle"/>
            </a:ln>
          </p:spPr>
        </p:cxnSp>
        <p:cxnSp>
          <p:nvCxnSpPr>
            <p:cNvPr id="950" name="Google Shape;950;p33"/>
            <p:cNvCxnSpPr/>
            <p:nvPr/>
          </p:nvCxnSpPr>
          <p:spPr>
            <a:xfrm>
              <a:off x="2019696" y="554037"/>
              <a:ext cx="1270001" cy="1270001"/>
            </a:xfrm>
            <a:prstGeom prst="straightConnector1">
              <a:avLst/>
            </a:prstGeom>
            <a:noFill/>
            <a:ln>
              <a:noFill/>
            </a:ln>
          </p:spPr>
        </p:cxnSp>
      </p:grpSp>
      <p:sp>
        <p:nvSpPr>
          <p:cNvPr id="951" name="Google Shape;951;p33"/>
          <p:cNvSpPr txBox="1"/>
          <p:nvPr/>
        </p:nvSpPr>
        <p:spPr>
          <a:xfrm>
            <a:off x="5363049" y="6928663"/>
            <a:ext cx="6935700" cy="16836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200"/>
              <a:buFont typeface="Helvetica Neue"/>
              <a:buNone/>
            </a:pPr>
            <a:r>
              <a:rPr b="1" i="1" lang="en-US" sz="5000">
                <a:latin typeface="Helvetica Neue"/>
                <a:ea typeface="Helvetica Neue"/>
                <a:cs typeface="Helvetica Neue"/>
                <a:sym typeface="Helvetica Neue"/>
              </a:rPr>
              <a:t>scale by gene </a:t>
            </a:r>
            <a:r>
              <a:rPr b="1" i="1" lang="en-US" sz="5000">
                <a:latin typeface="Helvetica Neue"/>
                <a:ea typeface="Helvetica Neue"/>
                <a:cs typeface="Helvetica Neue"/>
                <a:sym typeface="Helvetica Neue"/>
              </a:rPr>
              <a:t>length</a:t>
            </a:r>
            <a:r>
              <a:rPr b="1" i="1" lang="en-US" sz="5000">
                <a:latin typeface="Helvetica Neue"/>
                <a:ea typeface="Helvetica Neue"/>
                <a:cs typeface="Helvetica Neue"/>
                <a:sym typeface="Helvetica Neue"/>
              </a:rPr>
              <a:t> first</a:t>
            </a:r>
            <a:endParaRPr sz="5000"/>
          </a:p>
        </p:txBody>
      </p:sp>
      <p:sp>
        <p:nvSpPr>
          <p:cNvPr id="952" name="Google Shape;952;p33"/>
          <p:cNvSpPr txBox="1"/>
          <p:nvPr/>
        </p:nvSpPr>
        <p:spPr>
          <a:xfrm>
            <a:off x="16279149" y="6438225"/>
            <a:ext cx="6935700" cy="14373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200"/>
              <a:buFont typeface="Helvetica Neue"/>
              <a:buNone/>
            </a:pPr>
            <a:r>
              <a:rPr b="1" i="1" lang="en-US" sz="4200">
                <a:latin typeface="Helvetica Neue"/>
                <a:ea typeface="Helvetica Neue"/>
                <a:cs typeface="Helvetica Neue"/>
                <a:sym typeface="Helvetica Neue"/>
              </a:rPr>
              <a:t>this becomes a normalization factor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956" name="Shape 956"/>
        <p:cNvGrpSpPr/>
        <p:nvPr/>
      </p:nvGrpSpPr>
      <p:grpSpPr>
        <a:xfrm>
          <a:off x="0" y="0"/>
          <a:ext cx="0" cy="0"/>
          <a:chOff x="0" y="0"/>
          <a:chExt cx="0" cy="0"/>
        </a:xfrm>
      </p:grpSpPr>
      <p:graphicFrame>
        <p:nvGraphicFramePr>
          <p:cNvPr id="957" name="Google Shape;957;g21b87e592db_0_115"/>
          <p:cNvGraphicFramePr/>
          <p:nvPr/>
        </p:nvGraphicFramePr>
        <p:xfrm>
          <a:off x="3431976" y="9325120"/>
          <a:ext cx="3000000" cy="3000000"/>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pSp>
        <p:nvGrpSpPr>
          <p:cNvPr id="958" name="Google Shape;958;g21b87e592db_0_115"/>
          <p:cNvGrpSpPr/>
          <p:nvPr/>
        </p:nvGrpSpPr>
        <p:grpSpPr>
          <a:xfrm>
            <a:off x="19518998" y="4816695"/>
            <a:ext cx="1269900" cy="2522587"/>
            <a:chOff x="1283481" y="300037"/>
            <a:chExt cx="1269900" cy="2522587"/>
          </a:xfrm>
        </p:grpSpPr>
        <p:cxnSp>
          <p:nvCxnSpPr>
            <p:cNvPr id="959" name="Google Shape;959;g21b87e592db_0_115"/>
            <p:cNvCxnSpPr/>
            <p:nvPr/>
          </p:nvCxnSpPr>
          <p:spPr>
            <a:xfrm>
              <a:off x="1283481" y="300037"/>
              <a:ext cx="1269900" cy="1269900"/>
            </a:xfrm>
            <a:prstGeom prst="straightConnector1">
              <a:avLst/>
            </a:prstGeom>
            <a:noFill/>
            <a:ln>
              <a:noFill/>
            </a:ln>
          </p:spPr>
        </p:cxnSp>
        <p:cxnSp>
          <p:nvCxnSpPr>
            <p:cNvPr id="960" name="Google Shape;960;g21b87e592db_0_115"/>
            <p:cNvCxnSpPr/>
            <p:nvPr/>
          </p:nvCxnSpPr>
          <p:spPr>
            <a:xfrm>
              <a:off x="1283481" y="1552724"/>
              <a:ext cx="1269900" cy="1269900"/>
            </a:xfrm>
            <a:prstGeom prst="straightConnector1">
              <a:avLst/>
            </a:prstGeom>
            <a:noFill/>
            <a:ln>
              <a:noFill/>
            </a:ln>
          </p:spPr>
        </p:cxnSp>
      </p:grpSp>
      <p:sp>
        <p:nvSpPr>
          <p:cNvPr id="961" name="Google Shape;961;g21b87e592db_0_115"/>
          <p:cNvSpPr txBox="1"/>
          <p:nvPr/>
        </p:nvSpPr>
        <p:spPr>
          <a:xfrm>
            <a:off x="3290138" y="7398488"/>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TPM =</a:t>
            </a:r>
            <a:endParaRPr b="1" sz="6600">
              <a:latin typeface="Helvetica Neue"/>
              <a:ea typeface="Helvetica Neue"/>
              <a:cs typeface="Helvetica Neue"/>
              <a:sym typeface="Helvetica Neue"/>
            </a:endParaRPr>
          </a:p>
        </p:txBody>
      </p:sp>
      <p:sp>
        <p:nvSpPr>
          <p:cNvPr id="962" name="Google Shape;962;g21b87e592db_0_115"/>
          <p:cNvSpPr txBox="1"/>
          <p:nvPr/>
        </p:nvSpPr>
        <p:spPr>
          <a:xfrm>
            <a:off x="7181775" y="6960075"/>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reads per Kb</a:t>
            </a:r>
            <a:endParaRPr b="1" sz="5300">
              <a:latin typeface="Helvetica Neue"/>
              <a:ea typeface="Helvetica Neue"/>
              <a:cs typeface="Helvetica Neue"/>
              <a:sym typeface="Helvetica Neue"/>
            </a:endParaRPr>
          </a:p>
        </p:txBody>
      </p:sp>
      <p:sp>
        <p:nvSpPr>
          <p:cNvPr id="963" name="Google Shape;963;g21b87e592db_0_115"/>
          <p:cNvSpPr txBox="1"/>
          <p:nvPr/>
        </p:nvSpPr>
        <p:spPr>
          <a:xfrm>
            <a:off x="7181775" y="8131088"/>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total RPK in sample</a:t>
            </a:r>
            <a:endParaRPr b="1" sz="5300">
              <a:latin typeface="Helvetica Neue"/>
              <a:ea typeface="Helvetica Neue"/>
              <a:cs typeface="Helvetica Neue"/>
              <a:sym typeface="Helvetica Neue"/>
            </a:endParaRPr>
          </a:p>
        </p:txBody>
      </p:sp>
      <p:cxnSp>
        <p:nvCxnSpPr>
          <p:cNvPr id="964" name="Google Shape;964;g21b87e592db_0_115"/>
          <p:cNvCxnSpPr/>
          <p:nvPr/>
        </p:nvCxnSpPr>
        <p:spPr>
          <a:xfrm>
            <a:off x="7181775" y="7998800"/>
            <a:ext cx="10769100" cy="0"/>
          </a:xfrm>
          <a:prstGeom prst="straightConnector1">
            <a:avLst/>
          </a:prstGeom>
          <a:noFill/>
          <a:ln cap="flat" cmpd="sng" w="76200">
            <a:solidFill>
              <a:schemeClr val="dk2"/>
            </a:solidFill>
            <a:prstDash val="solid"/>
            <a:round/>
            <a:headEnd len="med" w="med" type="none"/>
            <a:tailEnd len="med" w="med" type="none"/>
          </a:ln>
        </p:spPr>
      </p:cxnSp>
      <p:sp>
        <p:nvSpPr>
          <p:cNvPr id="965" name="Google Shape;965;g21b87e592db_0_115"/>
          <p:cNvSpPr txBox="1"/>
          <p:nvPr/>
        </p:nvSpPr>
        <p:spPr>
          <a:xfrm>
            <a:off x="3845056" y="212064"/>
            <a:ext cx="168132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Fixing RPKM is easy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1984e26815_0_22"/>
          <p:cNvSpPr txBox="1"/>
          <p:nvPr>
            <p:ph idx="1" type="body"/>
          </p:nvPr>
        </p:nvSpPr>
        <p:spPr>
          <a:xfrm>
            <a:off x="12708300" y="4146250"/>
            <a:ext cx="11675700" cy="8840400"/>
          </a:xfrm>
          <a:prstGeom prst="rect">
            <a:avLst/>
          </a:prstGeom>
        </p:spPr>
        <p:txBody>
          <a:bodyPr anchorCtr="0" anchor="ctr" bIns="71425" lIns="71425" spcFirstLastPara="1" rIns="71425" wrap="square" tIns="71425">
            <a:normAutofit lnSpcReduction="20000"/>
          </a:bodyPr>
          <a:lstStyle/>
          <a:p>
            <a:pPr indent="0" lvl="0" marL="0" rtl="0" algn="l">
              <a:spcBef>
                <a:spcPts val="5900"/>
              </a:spcBef>
              <a:spcAft>
                <a:spcPts val="0"/>
              </a:spcAft>
              <a:buNone/>
            </a:pPr>
            <a:r>
              <a:rPr lang="en-US"/>
              <a:t>What we </a:t>
            </a:r>
            <a:r>
              <a:rPr b="1" lang="en-US">
                <a:latin typeface="Helvetica Neue"/>
                <a:ea typeface="Helvetica Neue"/>
                <a:cs typeface="Helvetica Neue"/>
                <a:sym typeface="Helvetica Neue"/>
              </a:rPr>
              <a:t>can </a:t>
            </a:r>
            <a:r>
              <a:rPr lang="en-US"/>
              <a:t>learn from transcriptomic data?</a:t>
            </a:r>
            <a:endParaRPr/>
          </a:p>
          <a:p>
            <a:pPr indent="0" lvl="0" marL="0" rtl="0" algn="l">
              <a:spcBef>
                <a:spcPts val="5900"/>
              </a:spcBef>
              <a:spcAft>
                <a:spcPts val="0"/>
              </a:spcAft>
              <a:buNone/>
            </a:pPr>
            <a:r>
              <a:rPr lang="en-US"/>
              <a:t>Introduction to data formats</a:t>
            </a:r>
            <a:endParaRPr/>
          </a:p>
          <a:p>
            <a:pPr indent="0" lvl="0" marL="0" rtl="0" algn="l">
              <a:spcBef>
                <a:spcPts val="5900"/>
              </a:spcBef>
              <a:spcAft>
                <a:spcPts val="0"/>
              </a:spcAft>
              <a:buNone/>
            </a:pPr>
            <a:r>
              <a:rPr lang="en-US"/>
              <a:t>Basic definitions - read, read count, transcript length, RPKM, TPM</a:t>
            </a:r>
            <a:endParaRPr/>
          </a:p>
          <a:p>
            <a:pPr indent="0" lvl="0" marL="0" rtl="0" algn="l">
              <a:spcBef>
                <a:spcPts val="5900"/>
              </a:spcBef>
              <a:spcAft>
                <a:spcPts val="0"/>
              </a:spcAft>
              <a:buNone/>
            </a:pPr>
            <a:r>
              <a:rPr lang="en-US"/>
              <a:t>Start an RStudio Project directory that we’ll use for the rest of the course.</a:t>
            </a:r>
            <a:endParaRPr/>
          </a:p>
          <a:p>
            <a:pPr indent="0" lvl="0" marL="0" rtl="0" algn="l">
              <a:spcBef>
                <a:spcPts val="5900"/>
              </a:spcBef>
              <a:spcAft>
                <a:spcPts val="0"/>
              </a:spcAft>
              <a:buNone/>
            </a:pPr>
            <a:r>
              <a:rPr lang="en-US"/>
              <a:t>Open and discuss our first script, including installation of packages</a:t>
            </a:r>
            <a:endParaRPr/>
          </a:p>
        </p:txBody>
      </p:sp>
      <p:sp>
        <p:nvSpPr>
          <p:cNvPr id="110" name="Google Shape;110;g21984e26815_0_22"/>
          <p:cNvSpPr txBox="1"/>
          <p:nvPr>
            <p:ph type="title"/>
          </p:nvPr>
        </p:nvSpPr>
        <p:spPr>
          <a:xfrm>
            <a:off x="12422900" y="625075"/>
            <a:ext cx="11763900" cy="3036000"/>
          </a:xfrm>
          <a:prstGeom prst="rect">
            <a:avLst/>
          </a:prstGeom>
        </p:spPr>
        <p:txBody>
          <a:bodyPr anchorCtr="0" anchor="ctr" bIns="71425" lIns="71425" spcFirstLastPara="1" rIns="71425" wrap="square" tIns="71425">
            <a:normAutofit fontScale="90000"/>
          </a:bodyPr>
          <a:lstStyle/>
          <a:p>
            <a:pPr indent="0" lvl="0" marL="0" rtl="0" algn="l">
              <a:spcBef>
                <a:spcPts val="0"/>
              </a:spcBef>
              <a:spcAft>
                <a:spcPts val="0"/>
              </a:spcAft>
              <a:buNone/>
            </a:pPr>
            <a:r>
              <a:rPr lang="en-US"/>
              <a:t>Introduction to Transcriptomic Data</a:t>
            </a:r>
            <a:endParaRPr/>
          </a:p>
        </p:txBody>
      </p:sp>
      <p:pic>
        <p:nvPicPr>
          <p:cNvPr id="111" name="Google Shape;111;g21984e26815_0_22"/>
          <p:cNvPicPr preferRelativeResize="0"/>
          <p:nvPr/>
        </p:nvPicPr>
        <p:blipFill rotWithShape="1">
          <a:blip r:embed="rId3">
            <a:alphaModFix/>
          </a:blip>
          <a:srcRect b="0" l="0" r="11111" t="0"/>
          <a:stretch/>
        </p:blipFill>
        <p:spPr>
          <a:xfrm>
            <a:off x="0" y="4950"/>
            <a:ext cx="12192000" cy="137160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969" name="Shape 969"/>
        <p:cNvGrpSpPr/>
        <p:nvPr/>
      </p:nvGrpSpPr>
      <p:grpSpPr>
        <a:xfrm>
          <a:off x="0" y="0"/>
          <a:ext cx="0" cy="0"/>
          <a:chOff x="0" y="0"/>
          <a:chExt cx="0" cy="0"/>
        </a:xfrm>
      </p:grpSpPr>
      <p:graphicFrame>
        <p:nvGraphicFramePr>
          <p:cNvPr id="970" name="Google Shape;970;p34"/>
          <p:cNvGraphicFramePr/>
          <p:nvPr/>
        </p:nvGraphicFramePr>
        <p:xfrm>
          <a:off x="3431976" y="9325120"/>
          <a:ext cx="3000000" cy="3000000"/>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pSp>
        <p:nvGrpSpPr>
          <p:cNvPr id="971" name="Google Shape;971;p34"/>
          <p:cNvGrpSpPr/>
          <p:nvPr/>
        </p:nvGrpSpPr>
        <p:grpSpPr>
          <a:xfrm>
            <a:off x="19518999" y="4816695"/>
            <a:ext cx="1270002" cy="2522689"/>
            <a:chOff x="1283481" y="300037"/>
            <a:chExt cx="1270001" cy="2522688"/>
          </a:xfrm>
        </p:grpSpPr>
        <p:cxnSp>
          <p:nvCxnSpPr>
            <p:cNvPr id="972" name="Google Shape;972;p34"/>
            <p:cNvCxnSpPr/>
            <p:nvPr/>
          </p:nvCxnSpPr>
          <p:spPr>
            <a:xfrm>
              <a:off x="1283481" y="300037"/>
              <a:ext cx="1270001" cy="1270001"/>
            </a:xfrm>
            <a:prstGeom prst="straightConnector1">
              <a:avLst/>
            </a:prstGeom>
            <a:noFill/>
            <a:ln>
              <a:noFill/>
            </a:ln>
          </p:spPr>
        </p:cxnSp>
        <p:cxnSp>
          <p:nvCxnSpPr>
            <p:cNvPr id="973" name="Google Shape;973;p34"/>
            <p:cNvCxnSpPr/>
            <p:nvPr/>
          </p:nvCxnSpPr>
          <p:spPr>
            <a:xfrm>
              <a:off x="1283481" y="1552724"/>
              <a:ext cx="1270001" cy="1270001"/>
            </a:xfrm>
            <a:prstGeom prst="straightConnector1">
              <a:avLst/>
            </a:prstGeom>
            <a:noFill/>
            <a:ln>
              <a:noFill/>
            </a:ln>
          </p:spPr>
        </p:cxnSp>
      </p:grpSp>
      <p:graphicFrame>
        <p:nvGraphicFramePr>
          <p:cNvPr id="974" name="Google Shape;974;p34"/>
          <p:cNvGraphicFramePr/>
          <p:nvPr/>
        </p:nvGraphicFramePr>
        <p:xfrm>
          <a:off x="3495705" y="9318770"/>
          <a:ext cx="3000000" cy="3000000"/>
        </p:xfrm>
        <a:graphic>
          <a:graphicData uri="http://schemas.openxmlformats.org/drawingml/2006/table">
            <a:tbl>
              <a:tblPr bandRow="1" firstCol="1" firstRow="1">
                <a:noFill/>
                <a:tableStyleId>{F308E210-06B9-4A9F-9437-99A29E9D83A1}</a:tableStyleId>
              </a:tblPr>
              <a:tblGrid>
                <a:gridCol w="2484650"/>
                <a:gridCol w="2484650"/>
                <a:gridCol w="2484650"/>
                <a:gridCol w="2484650"/>
                <a:gridCol w="2484650"/>
                <a:gridCol w="2484650"/>
                <a:gridCol w="2484650"/>
              </a:tblGrid>
              <a:tr h="120650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462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0.8</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0.24</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0.6</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462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75" name="Google Shape;975;p34"/>
          <p:cNvSpPr txBox="1"/>
          <p:nvPr/>
        </p:nvSpPr>
        <p:spPr>
          <a:xfrm>
            <a:off x="3290138" y="7398488"/>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TPM </a:t>
            </a:r>
            <a:r>
              <a:rPr b="1" lang="en-US" sz="6600">
                <a:latin typeface="Helvetica Neue"/>
                <a:ea typeface="Helvetica Neue"/>
                <a:cs typeface="Helvetica Neue"/>
                <a:sym typeface="Helvetica Neue"/>
              </a:rPr>
              <a:t>=</a:t>
            </a:r>
            <a:endParaRPr b="1" sz="6600">
              <a:latin typeface="Helvetica Neue"/>
              <a:ea typeface="Helvetica Neue"/>
              <a:cs typeface="Helvetica Neue"/>
              <a:sym typeface="Helvetica Neue"/>
            </a:endParaRPr>
          </a:p>
        </p:txBody>
      </p:sp>
      <p:sp>
        <p:nvSpPr>
          <p:cNvPr id="976" name="Google Shape;976;p34"/>
          <p:cNvSpPr txBox="1"/>
          <p:nvPr/>
        </p:nvSpPr>
        <p:spPr>
          <a:xfrm>
            <a:off x="7181775" y="6960075"/>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reads per Kb</a:t>
            </a:r>
            <a:endParaRPr b="1" sz="5300">
              <a:latin typeface="Helvetica Neue"/>
              <a:ea typeface="Helvetica Neue"/>
              <a:cs typeface="Helvetica Neue"/>
              <a:sym typeface="Helvetica Neue"/>
            </a:endParaRPr>
          </a:p>
        </p:txBody>
      </p:sp>
      <p:sp>
        <p:nvSpPr>
          <p:cNvPr id="977" name="Google Shape;977;p34"/>
          <p:cNvSpPr txBox="1"/>
          <p:nvPr/>
        </p:nvSpPr>
        <p:spPr>
          <a:xfrm>
            <a:off x="7181775" y="8131088"/>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total RPK in sample</a:t>
            </a:r>
            <a:endParaRPr b="1" sz="5300">
              <a:latin typeface="Helvetica Neue"/>
              <a:ea typeface="Helvetica Neue"/>
              <a:cs typeface="Helvetica Neue"/>
              <a:sym typeface="Helvetica Neue"/>
            </a:endParaRPr>
          </a:p>
        </p:txBody>
      </p:sp>
      <p:cxnSp>
        <p:nvCxnSpPr>
          <p:cNvPr id="978" name="Google Shape;978;p34"/>
          <p:cNvCxnSpPr/>
          <p:nvPr/>
        </p:nvCxnSpPr>
        <p:spPr>
          <a:xfrm>
            <a:off x="7181775" y="7998800"/>
            <a:ext cx="10769100" cy="0"/>
          </a:xfrm>
          <a:prstGeom prst="straightConnector1">
            <a:avLst/>
          </a:prstGeom>
          <a:noFill/>
          <a:ln cap="flat" cmpd="sng" w="76200">
            <a:solidFill>
              <a:schemeClr val="dk2"/>
            </a:solidFill>
            <a:prstDash val="solid"/>
            <a:round/>
            <a:headEnd len="med" w="med" type="none"/>
            <a:tailEnd len="med" w="med" type="none"/>
          </a:ln>
        </p:spPr>
      </p:cxnSp>
      <p:sp>
        <p:nvSpPr>
          <p:cNvPr id="979" name="Google Shape;979;p34"/>
          <p:cNvSpPr txBox="1"/>
          <p:nvPr/>
        </p:nvSpPr>
        <p:spPr>
          <a:xfrm>
            <a:off x="3845056" y="212064"/>
            <a:ext cx="168132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Fixing RPKM is easy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983" name="Shape 983"/>
        <p:cNvGrpSpPr/>
        <p:nvPr/>
      </p:nvGrpSpPr>
      <p:grpSpPr>
        <a:xfrm>
          <a:off x="0" y="0"/>
          <a:ext cx="0" cy="0"/>
          <a:chOff x="0" y="0"/>
          <a:chExt cx="0" cy="0"/>
        </a:xfrm>
      </p:grpSpPr>
      <p:sp>
        <p:nvSpPr>
          <p:cNvPr id="984" name="Google Shape;984;g21b87e592db_0_78"/>
          <p:cNvSpPr txBox="1"/>
          <p:nvPr/>
        </p:nvSpPr>
        <p:spPr>
          <a:xfrm>
            <a:off x="3845056" y="212064"/>
            <a:ext cx="168132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Fixing RPKM is easy</a:t>
            </a:r>
            <a:endParaRPr/>
          </a:p>
        </p:txBody>
      </p:sp>
      <p:graphicFrame>
        <p:nvGraphicFramePr>
          <p:cNvPr id="985" name="Google Shape;985;g21b87e592db_0_78"/>
          <p:cNvGraphicFramePr/>
          <p:nvPr/>
        </p:nvGraphicFramePr>
        <p:xfrm>
          <a:off x="3431976" y="9325120"/>
          <a:ext cx="3000000" cy="3000000"/>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86" name="Google Shape;986;g21b87e592db_0_78"/>
          <p:cNvGraphicFramePr/>
          <p:nvPr/>
        </p:nvGraphicFramePr>
        <p:xfrm>
          <a:off x="3440122" y="2547966"/>
          <a:ext cx="3000000" cy="3000000"/>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TPM</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12700">
                      <a:solidFill>
                        <a:srgbClr val="CBCBC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0.281690141</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0.070422535</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0.084507042</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0.211267606</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0.352112676</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12700">
                      <a:solidFill>
                        <a:srgbClr val="CBCBC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0.000486618</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0.000973236</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0.000973236</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0.0243309</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0.97323601</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r>
            </a:tbl>
          </a:graphicData>
        </a:graphic>
      </p:graphicFrame>
      <p:grpSp>
        <p:nvGrpSpPr>
          <p:cNvPr id="987" name="Google Shape;987;g21b87e592db_0_78"/>
          <p:cNvGrpSpPr/>
          <p:nvPr/>
        </p:nvGrpSpPr>
        <p:grpSpPr>
          <a:xfrm>
            <a:off x="19518998" y="4816695"/>
            <a:ext cx="1269900" cy="2522587"/>
            <a:chOff x="1283481" y="300037"/>
            <a:chExt cx="1269900" cy="2522587"/>
          </a:xfrm>
        </p:grpSpPr>
        <p:cxnSp>
          <p:nvCxnSpPr>
            <p:cNvPr id="988" name="Google Shape;988;g21b87e592db_0_78"/>
            <p:cNvCxnSpPr/>
            <p:nvPr/>
          </p:nvCxnSpPr>
          <p:spPr>
            <a:xfrm>
              <a:off x="1283481" y="300037"/>
              <a:ext cx="1269900" cy="1269900"/>
            </a:xfrm>
            <a:prstGeom prst="straightConnector1">
              <a:avLst/>
            </a:prstGeom>
            <a:noFill/>
            <a:ln>
              <a:noFill/>
            </a:ln>
          </p:spPr>
        </p:cxnSp>
        <p:cxnSp>
          <p:nvCxnSpPr>
            <p:cNvPr id="989" name="Google Shape;989;g21b87e592db_0_78"/>
            <p:cNvCxnSpPr/>
            <p:nvPr/>
          </p:nvCxnSpPr>
          <p:spPr>
            <a:xfrm>
              <a:off x="1283481" y="1552724"/>
              <a:ext cx="1269900" cy="1269900"/>
            </a:xfrm>
            <a:prstGeom prst="straightConnector1">
              <a:avLst/>
            </a:prstGeom>
            <a:noFill/>
            <a:ln>
              <a:noFill/>
            </a:ln>
          </p:spPr>
        </p:cxnSp>
      </p:grpSp>
      <p:graphicFrame>
        <p:nvGraphicFramePr>
          <p:cNvPr id="990" name="Google Shape;990;g21b87e592db_0_78"/>
          <p:cNvGraphicFramePr/>
          <p:nvPr/>
        </p:nvGraphicFramePr>
        <p:xfrm>
          <a:off x="3495705" y="9318770"/>
          <a:ext cx="3000000" cy="3000000"/>
        </p:xfrm>
        <a:graphic>
          <a:graphicData uri="http://schemas.openxmlformats.org/drawingml/2006/table">
            <a:tbl>
              <a:tblPr bandRow="1" firstCol="1" firstRow="1">
                <a:noFill/>
                <a:tableStyleId>{F308E210-06B9-4A9F-9437-99A29E9D83A1}</a:tableStyleId>
              </a:tblPr>
              <a:tblGrid>
                <a:gridCol w="2484650"/>
                <a:gridCol w="2484650"/>
                <a:gridCol w="2484650"/>
                <a:gridCol w="2484650"/>
                <a:gridCol w="2484650"/>
                <a:gridCol w="2484650"/>
                <a:gridCol w="2484650"/>
              </a:tblGrid>
              <a:tr h="120650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462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0.8</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0.24</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0.6</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462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91" name="Google Shape;991;g21b87e592db_0_78"/>
          <p:cNvSpPr txBox="1"/>
          <p:nvPr/>
        </p:nvSpPr>
        <p:spPr>
          <a:xfrm>
            <a:off x="3290138" y="7398488"/>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TPM =</a:t>
            </a:r>
            <a:endParaRPr b="1" sz="6600">
              <a:latin typeface="Helvetica Neue"/>
              <a:ea typeface="Helvetica Neue"/>
              <a:cs typeface="Helvetica Neue"/>
              <a:sym typeface="Helvetica Neue"/>
            </a:endParaRPr>
          </a:p>
        </p:txBody>
      </p:sp>
      <p:sp>
        <p:nvSpPr>
          <p:cNvPr id="992" name="Google Shape;992;g21b87e592db_0_78"/>
          <p:cNvSpPr txBox="1"/>
          <p:nvPr/>
        </p:nvSpPr>
        <p:spPr>
          <a:xfrm>
            <a:off x="7181775" y="6960075"/>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reads per Kb</a:t>
            </a:r>
            <a:endParaRPr b="1" sz="5300">
              <a:latin typeface="Helvetica Neue"/>
              <a:ea typeface="Helvetica Neue"/>
              <a:cs typeface="Helvetica Neue"/>
              <a:sym typeface="Helvetica Neue"/>
            </a:endParaRPr>
          </a:p>
        </p:txBody>
      </p:sp>
      <p:sp>
        <p:nvSpPr>
          <p:cNvPr id="993" name="Google Shape;993;g21b87e592db_0_78"/>
          <p:cNvSpPr txBox="1"/>
          <p:nvPr/>
        </p:nvSpPr>
        <p:spPr>
          <a:xfrm>
            <a:off x="7181775" y="8131088"/>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total RPK in sample</a:t>
            </a:r>
            <a:endParaRPr b="1" sz="5300">
              <a:latin typeface="Helvetica Neue"/>
              <a:ea typeface="Helvetica Neue"/>
              <a:cs typeface="Helvetica Neue"/>
              <a:sym typeface="Helvetica Neue"/>
            </a:endParaRPr>
          </a:p>
        </p:txBody>
      </p:sp>
      <p:cxnSp>
        <p:nvCxnSpPr>
          <p:cNvPr id="994" name="Google Shape;994;g21b87e592db_0_78"/>
          <p:cNvCxnSpPr/>
          <p:nvPr/>
        </p:nvCxnSpPr>
        <p:spPr>
          <a:xfrm>
            <a:off x="7181775" y="7998800"/>
            <a:ext cx="107691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998" name="Shape 998"/>
        <p:cNvGrpSpPr/>
        <p:nvPr/>
      </p:nvGrpSpPr>
      <p:grpSpPr>
        <a:xfrm>
          <a:off x="0" y="0"/>
          <a:ext cx="0" cy="0"/>
          <a:chOff x="0" y="0"/>
          <a:chExt cx="0" cy="0"/>
        </a:xfrm>
      </p:grpSpPr>
      <p:graphicFrame>
        <p:nvGraphicFramePr>
          <p:cNvPr id="999" name="Google Shape;999;g21b87e592db_0_97"/>
          <p:cNvGraphicFramePr/>
          <p:nvPr/>
        </p:nvGraphicFramePr>
        <p:xfrm>
          <a:off x="3431976" y="9325120"/>
          <a:ext cx="3000000" cy="3000000"/>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000" name="Google Shape;1000;g21b87e592db_0_97"/>
          <p:cNvGraphicFramePr/>
          <p:nvPr/>
        </p:nvGraphicFramePr>
        <p:xfrm>
          <a:off x="3440122" y="2547966"/>
          <a:ext cx="3000000" cy="3000000"/>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TPM</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12700">
                      <a:solidFill>
                        <a:srgbClr val="CBCBC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0.281690141</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0.070422535</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0.084507042</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0.211267606</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0.352112676</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r>
              <a:tr h="1228750">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12700">
                      <a:solidFill>
                        <a:srgbClr val="CBCBC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0.000486618</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0.000973236</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0.000973236</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0.0243309</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0.97323601</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r>
            </a:tbl>
          </a:graphicData>
        </a:graphic>
      </p:graphicFrame>
      <p:graphicFrame>
        <p:nvGraphicFramePr>
          <p:cNvPr id="1001" name="Google Shape;1001;g21b87e592db_0_97"/>
          <p:cNvGraphicFramePr/>
          <p:nvPr/>
        </p:nvGraphicFramePr>
        <p:xfrm>
          <a:off x="3440122" y="2552431"/>
          <a:ext cx="3000000" cy="3000000"/>
        </p:xfrm>
        <a:graphic>
          <a:graphicData uri="http://schemas.openxmlformats.org/drawingml/2006/table">
            <a:tbl>
              <a:tblPr bandRow="1" firstCol="1" firstRow="1">
                <a:noFill/>
                <a:tableStyleId>{F308E210-06B9-4A9F-9437-99A29E9D83A1}</a:tableStyleId>
              </a:tblPr>
              <a:tblGrid>
                <a:gridCol w="2498725"/>
                <a:gridCol w="2498725"/>
                <a:gridCol w="2498725"/>
                <a:gridCol w="2498725"/>
                <a:gridCol w="2498725"/>
                <a:gridCol w="2498725"/>
                <a:gridCol w="2498725"/>
              </a:tblGrid>
              <a:tr h="1223325">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TPM</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CBCBCB"/>
                      </a:solidFill>
                      <a:prstDash val="solid"/>
                      <a:round/>
                      <a:headEnd len="sm" w="sm" type="none"/>
                      <a:tailEnd len="sm" w="sm" type="none"/>
                    </a:lnB>
                    <a:solidFill>
                      <a:srgbClr val="0365C0"/>
                    </a:solidFill>
                  </a:tcPr>
                </a:tc>
              </a:tr>
              <a:tr h="123137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12700">
                      <a:solidFill>
                        <a:srgbClr val="CBCBC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281690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70423</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84507</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211268</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352113</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1000000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solidFill>
                      <a:srgbClr val="FFFFFF"/>
                    </a:solidFill>
                  </a:tcPr>
                </a:tc>
              </a:tr>
              <a:tr h="123137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12700">
                      <a:solidFill>
                        <a:srgbClr val="CBCBCB"/>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487</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973</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973</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24331</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973236</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1000000</a:t>
                      </a:r>
                      <a:endParaRPr/>
                    </a:p>
                  </a:txBody>
                  <a:tcPr marT="0" marB="0" marR="0" marL="0" anchor="ctr">
                    <a:lnL cap="flat" cmpd="sng" w="12700">
                      <a:solidFill>
                        <a:srgbClr val="CBCBCB"/>
                      </a:solidFill>
                      <a:prstDash val="solid"/>
                      <a:round/>
                      <a:headEnd len="sm" w="sm" type="none"/>
                      <a:tailEnd len="sm" w="sm" type="none"/>
                    </a:lnL>
                    <a:lnR cap="flat" cmpd="sng" w="12700">
                      <a:solidFill>
                        <a:srgbClr val="CBCBCB"/>
                      </a:solidFill>
                      <a:prstDash val="solid"/>
                      <a:round/>
                      <a:headEnd len="sm" w="sm" type="none"/>
                      <a:tailEnd len="sm" w="sm" type="none"/>
                    </a:lnR>
                    <a:lnT cap="flat" cmpd="sng" w="12700">
                      <a:solidFill>
                        <a:srgbClr val="CBCBCB"/>
                      </a:solidFill>
                      <a:prstDash val="solid"/>
                      <a:round/>
                      <a:headEnd len="sm" w="sm" type="none"/>
                      <a:tailEnd len="sm" w="sm" type="none"/>
                    </a:lnT>
                    <a:lnB cap="flat" cmpd="sng" w="12700">
                      <a:solidFill>
                        <a:srgbClr val="CBCBCB"/>
                      </a:solidFill>
                      <a:prstDash val="solid"/>
                      <a:round/>
                      <a:headEnd len="sm" w="sm" type="none"/>
                      <a:tailEnd len="sm" w="sm" type="none"/>
                    </a:lnB>
                  </a:tcPr>
                </a:tc>
              </a:tr>
            </a:tbl>
          </a:graphicData>
        </a:graphic>
      </p:graphicFrame>
      <p:grpSp>
        <p:nvGrpSpPr>
          <p:cNvPr id="1002" name="Google Shape;1002;g21b87e592db_0_97"/>
          <p:cNvGrpSpPr/>
          <p:nvPr/>
        </p:nvGrpSpPr>
        <p:grpSpPr>
          <a:xfrm>
            <a:off x="19518998" y="4816695"/>
            <a:ext cx="1269900" cy="2522587"/>
            <a:chOff x="1283481" y="300037"/>
            <a:chExt cx="1269900" cy="2522587"/>
          </a:xfrm>
        </p:grpSpPr>
        <p:cxnSp>
          <p:nvCxnSpPr>
            <p:cNvPr id="1003" name="Google Shape;1003;g21b87e592db_0_97"/>
            <p:cNvCxnSpPr/>
            <p:nvPr/>
          </p:nvCxnSpPr>
          <p:spPr>
            <a:xfrm>
              <a:off x="1283481" y="300037"/>
              <a:ext cx="1269900" cy="1269900"/>
            </a:xfrm>
            <a:prstGeom prst="straightConnector1">
              <a:avLst/>
            </a:prstGeom>
            <a:noFill/>
            <a:ln>
              <a:noFill/>
            </a:ln>
          </p:spPr>
        </p:cxnSp>
        <p:cxnSp>
          <p:nvCxnSpPr>
            <p:cNvPr id="1004" name="Google Shape;1004;g21b87e592db_0_97"/>
            <p:cNvCxnSpPr/>
            <p:nvPr/>
          </p:nvCxnSpPr>
          <p:spPr>
            <a:xfrm>
              <a:off x="1283481" y="1552724"/>
              <a:ext cx="1269900" cy="1269900"/>
            </a:xfrm>
            <a:prstGeom prst="straightConnector1">
              <a:avLst/>
            </a:prstGeom>
            <a:noFill/>
            <a:ln>
              <a:noFill/>
            </a:ln>
          </p:spPr>
        </p:cxnSp>
      </p:grpSp>
      <p:graphicFrame>
        <p:nvGraphicFramePr>
          <p:cNvPr id="1005" name="Google Shape;1005;g21b87e592db_0_97"/>
          <p:cNvGraphicFramePr/>
          <p:nvPr/>
        </p:nvGraphicFramePr>
        <p:xfrm>
          <a:off x="3495705" y="9318770"/>
          <a:ext cx="3000000" cy="3000000"/>
        </p:xfrm>
        <a:graphic>
          <a:graphicData uri="http://schemas.openxmlformats.org/drawingml/2006/table">
            <a:tbl>
              <a:tblPr bandRow="1" firstCol="1" firstRow="1">
                <a:noFill/>
                <a:tableStyleId>{F308E210-06B9-4A9F-9437-99A29E9D83A1}</a:tableStyleId>
              </a:tblPr>
              <a:tblGrid>
                <a:gridCol w="2484650"/>
                <a:gridCol w="2484650"/>
                <a:gridCol w="2484650"/>
                <a:gridCol w="2484650"/>
                <a:gridCol w="2484650"/>
                <a:gridCol w="2484650"/>
                <a:gridCol w="2484650"/>
              </a:tblGrid>
              <a:tr h="1206500">
                <a:tc>
                  <a:txBody>
                    <a:bodyPr/>
                    <a:lstStyle/>
                    <a:p>
                      <a:pPr indent="0" lvl="0" marL="0" marR="0" rtl="0" algn="ctr">
                        <a:lnSpc>
                          <a:spcPct val="100000"/>
                        </a:lnSpc>
                        <a:spcBef>
                          <a:spcPts val="0"/>
                        </a:spcBef>
                        <a:spcAft>
                          <a:spcPts val="0"/>
                        </a:spcAft>
                        <a:buClr>
                          <a:srgbClr val="FFFFFF"/>
                        </a:buClr>
                        <a:buSzPts val="3600"/>
                        <a:buFont typeface="Helvetica Neue Light"/>
                        <a:buNone/>
                      </a:pPr>
                      <a:r>
                        <a:t/>
                      </a:r>
                      <a:endParaRPr b="0" sz="36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total </a:t>
                      </a:r>
                      <a:endParaRPr/>
                    </a:p>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462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0.8</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0.24</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0.6</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a:t>
                      </a:r>
                      <a:r>
                        <a:rPr lang="en-US" sz="4200" u="none" cap="none" strike="noStrike">
                          <a:solidFill>
                            <a:srgbClr val="C82506"/>
                          </a:solidFil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46225">
                <a:tc>
                  <a:txBody>
                    <a:bodyPr/>
                    <a:lstStyle/>
                    <a:p>
                      <a:pPr indent="0" lvl="0" marL="0" marR="0" rtl="0" algn="ctr">
                        <a:lnSpc>
                          <a:spcPct val="100000"/>
                        </a:lnSpc>
                        <a:spcBef>
                          <a:spcPts val="0"/>
                        </a:spcBef>
                        <a:spcAft>
                          <a:spcPts val="0"/>
                        </a:spcAft>
                        <a:buClr>
                          <a:srgbClr val="FFFFFF"/>
                        </a:buClr>
                        <a:buSzPts val="3600"/>
                        <a:buFont typeface="Helvetica Neue Light"/>
                        <a:buNone/>
                      </a:pPr>
                      <a:r>
                        <a:rPr lang="en-US" sz="36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0.4</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10</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400</a:t>
                      </a:r>
                      <a:r>
                        <a:rPr lang="en-US" sz="4200" u="none" cap="none" strike="noStrike">
                          <a:solidFill>
                            <a:srgbClr val="C82506"/>
                          </a:solidFil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06" name="Google Shape;1006;g21b87e592db_0_97"/>
          <p:cNvSpPr txBox="1"/>
          <p:nvPr/>
        </p:nvSpPr>
        <p:spPr>
          <a:xfrm>
            <a:off x="18255566" y="7400155"/>
            <a:ext cx="2330700" cy="11601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40FF"/>
              </a:buClr>
              <a:buSzPts val="6600"/>
              <a:buFont typeface="Helvetica Neue"/>
              <a:buNone/>
            </a:pPr>
            <a:r>
              <a:rPr lang="en-US" sz="6600">
                <a:solidFill>
                  <a:srgbClr val="FF40FF"/>
                </a:solidFill>
                <a:latin typeface="Helvetica Neue"/>
                <a:ea typeface="Helvetica Neue"/>
                <a:cs typeface="Helvetica Neue"/>
                <a:sym typeface="Helvetica Neue"/>
              </a:rPr>
              <a:t>x</a:t>
            </a:r>
            <a:r>
              <a:rPr b="1" i="0" lang="en-US" sz="6600" u="none" cap="none" strike="noStrike">
                <a:solidFill>
                  <a:srgbClr val="FF40FF"/>
                </a:solidFill>
                <a:latin typeface="Helvetica Neue"/>
                <a:ea typeface="Helvetica Neue"/>
                <a:cs typeface="Helvetica Neue"/>
                <a:sym typeface="Helvetica Neue"/>
              </a:rPr>
              <a:t> 10</a:t>
            </a:r>
            <a:r>
              <a:rPr b="1" baseline="30000" i="0" lang="en-US" sz="6600" u="none" cap="none" strike="noStrike">
                <a:solidFill>
                  <a:srgbClr val="FF40FF"/>
                </a:solidFill>
                <a:latin typeface="Helvetica Neue"/>
                <a:ea typeface="Helvetica Neue"/>
                <a:cs typeface="Helvetica Neue"/>
                <a:sym typeface="Helvetica Neue"/>
              </a:rPr>
              <a:t>6</a:t>
            </a:r>
            <a:r>
              <a:rPr b="1" i="0" lang="en-US" sz="6600" u="none" cap="none" strike="noStrike">
                <a:solidFill>
                  <a:srgbClr val="FF40FF"/>
                </a:solidFill>
                <a:latin typeface="Helvetica Neue"/>
                <a:ea typeface="Helvetica Neue"/>
                <a:cs typeface="Helvetica Neue"/>
                <a:sym typeface="Helvetica Neue"/>
              </a:rPr>
              <a:t> </a:t>
            </a:r>
            <a:endParaRPr/>
          </a:p>
        </p:txBody>
      </p:sp>
      <p:sp>
        <p:nvSpPr>
          <p:cNvPr id="1007" name="Google Shape;1007;g21b87e592db_0_97"/>
          <p:cNvSpPr txBox="1"/>
          <p:nvPr/>
        </p:nvSpPr>
        <p:spPr>
          <a:xfrm>
            <a:off x="3290138" y="7398488"/>
            <a:ext cx="381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latin typeface="Helvetica Neue"/>
                <a:ea typeface="Helvetica Neue"/>
                <a:cs typeface="Helvetica Neue"/>
                <a:sym typeface="Helvetica Neue"/>
              </a:rPr>
              <a:t>TPM =</a:t>
            </a:r>
            <a:endParaRPr b="1" sz="6600">
              <a:latin typeface="Helvetica Neue"/>
              <a:ea typeface="Helvetica Neue"/>
              <a:cs typeface="Helvetica Neue"/>
              <a:sym typeface="Helvetica Neue"/>
            </a:endParaRPr>
          </a:p>
        </p:txBody>
      </p:sp>
      <p:sp>
        <p:nvSpPr>
          <p:cNvPr id="1008" name="Google Shape;1008;g21b87e592db_0_97"/>
          <p:cNvSpPr txBox="1"/>
          <p:nvPr/>
        </p:nvSpPr>
        <p:spPr>
          <a:xfrm>
            <a:off x="7181775" y="6960075"/>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reads per Kb</a:t>
            </a:r>
            <a:endParaRPr b="1" sz="5300">
              <a:latin typeface="Helvetica Neue"/>
              <a:ea typeface="Helvetica Neue"/>
              <a:cs typeface="Helvetica Neue"/>
              <a:sym typeface="Helvetica Neue"/>
            </a:endParaRPr>
          </a:p>
        </p:txBody>
      </p:sp>
      <p:sp>
        <p:nvSpPr>
          <p:cNvPr id="1009" name="Google Shape;1009;g21b87e592db_0_97"/>
          <p:cNvSpPr txBox="1"/>
          <p:nvPr/>
        </p:nvSpPr>
        <p:spPr>
          <a:xfrm>
            <a:off x="7181775" y="8131088"/>
            <a:ext cx="10769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latin typeface="Helvetica Neue"/>
                <a:ea typeface="Helvetica Neue"/>
                <a:cs typeface="Helvetica Neue"/>
                <a:sym typeface="Helvetica Neue"/>
              </a:rPr>
              <a:t>total RPK in sample</a:t>
            </a:r>
            <a:endParaRPr b="1" sz="5300">
              <a:latin typeface="Helvetica Neue"/>
              <a:ea typeface="Helvetica Neue"/>
              <a:cs typeface="Helvetica Neue"/>
              <a:sym typeface="Helvetica Neue"/>
            </a:endParaRPr>
          </a:p>
        </p:txBody>
      </p:sp>
      <p:cxnSp>
        <p:nvCxnSpPr>
          <p:cNvPr id="1010" name="Google Shape;1010;g21b87e592db_0_97"/>
          <p:cNvCxnSpPr/>
          <p:nvPr/>
        </p:nvCxnSpPr>
        <p:spPr>
          <a:xfrm>
            <a:off x="7181775" y="7998800"/>
            <a:ext cx="10769100" cy="0"/>
          </a:xfrm>
          <a:prstGeom prst="straightConnector1">
            <a:avLst/>
          </a:prstGeom>
          <a:noFill/>
          <a:ln cap="flat" cmpd="sng" w="76200">
            <a:solidFill>
              <a:schemeClr val="dk2"/>
            </a:solidFill>
            <a:prstDash val="solid"/>
            <a:round/>
            <a:headEnd len="med" w="med" type="none"/>
            <a:tailEnd len="med" w="med" type="none"/>
          </a:ln>
        </p:spPr>
      </p:cxnSp>
      <p:sp>
        <p:nvSpPr>
          <p:cNvPr id="1011" name="Google Shape;1011;g21b87e592db_0_97"/>
          <p:cNvSpPr txBox="1"/>
          <p:nvPr/>
        </p:nvSpPr>
        <p:spPr>
          <a:xfrm>
            <a:off x="21134400" y="3925275"/>
            <a:ext cx="32496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300">
                <a:latin typeface="Helvetica Neue"/>
                <a:ea typeface="Helvetica Neue"/>
                <a:cs typeface="Helvetica Neue"/>
                <a:sym typeface="Helvetica Neue"/>
              </a:rPr>
              <a:t>μ = 200000</a:t>
            </a:r>
            <a:endParaRPr b="1" sz="4300">
              <a:latin typeface="Helvetica Neue"/>
              <a:ea typeface="Helvetica Neue"/>
              <a:cs typeface="Helvetica Neue"/>
              <a:sym typeface="Helvetica Neue"/>
            </a:endParaRPr>
          </a:p>
        </p:txBody>
      </p:sp>
      <p:sp>
        <p:nvSpPr>
          <p:cNvPr id="1012" name="Google Shape;1012;g21b87e592db_0_97"/>
          <p:cNvSpPr txBox="1"/>
          <p:nvPr/>
        </p:nvSpPr>
        <p:spPr>
          <a:xfrm>
            <a:off x="21134400" y="5132000"/>
            <a:ext cx="32496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300">
                <a:latin typeface="Helvetica Neue"/>
                <a:ea typeface="Helvetica Neue"/>
                <a:cs typeface="Helvetica Neue"/>
                <a:sym typeface="Helvetica Neue"/>
              </a:rPr>
              <a:t>μ = 200000</a:t>
            </a:r>
            <a:endParaRPr b="1" sz="4300">
              <a:latin typeface="Helvetica Neue"/>
              <a:ea typeface="Helvetica Neue"/>
              <a:cs typeface="Helvetica Neue"/>
              <a:sym typeface="Helvetica Neue"/>
            </a:endParaRPr>
          </a:p>
        </p:txBody>
      </p:sp>
      <p:sp>
        <p:nvSpPr>
          <p:cNvPr id="1013" name="Google Shape;1013;g21b87e592db_0_97"/>
          <p:cNvSpPr txBox="1"/>
          <p:nvPr/>
        </p:nvSpPr>
        <p:spPr>
          <a:xfrm>
            <a:off x="3845056" y="212064"/>
            <a:ext cx="168132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Arial"/>
              <a:buNone/>
            </a:pPr>
            <a:r>
              <a:rPr b="0" i="0" lang="en-US" sz="9000" u="none" cap="none" strike="noStrike">
                <a:solidFill>
                  <a:srgbClr val="000000"/>
                </a:solidFill>
                <a:latin typeface="Arial"/>
                <a:ea typeface="Arial"/>
                <a:cs typeface="Arial"/>
                <a:sym typeface="Arial"/>
              </a:rPr>
              <a:t>Fixing RPKM is easy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017" name="Shape 1017"/>
        <p:cNvGrpSpPr/>
        <p:nvPr/>
      </p:nvGrpSpPr>
      <p:grpSpPr>
        <a:xfrm>
          <a:off x="0" y="0"/>
          <a:ext cx="0" cy="0"/>
          <a:chOff x="0" y="0"/>
          <a:chExt cx="0" cy="0"/>
        </a:xfrm>
      </p:grpSpPr>
      <p:sp>
        <p:nvSpPr>
          <p:cNvPr id="1018" name="Google Shape;1018;p35"/>
          <p:cNvSpPr txBox="1"/>
          <p:nvPr/>
        </p:nvSpPr>
        <p:spPr>
          <a:xfrm>
            <a:off x="4154832" y="4651126"/>
            <a:ext cx="16074336" cy="5611826"/>
          </a:xfrm>
          <a:prstGeom prst="rect">
            <a:avLst/>
          </a:prstGeom>
          <a:solidFill>
            <a:srgbClr val="FFFFFF"/>
          </a:solidFill>
          <a:ln>
            <a:noFill/>
          </a:ln>
          <a:effectLst>
            <a:outerShdw blurRad="838200" rotWithShape="0" dir="5400000" dist="25400">
              <a:srgbClr val="000000">
                <a:alpha val="49803"/>
              </a:srgbClr>
            </a:outerShdw>
          </a:effectLst>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00000"/>
                </a:solidFill>
                <a:latin typeface="Arial"/>
                <a:ea typeface="Arial"/>
                <a:cs typeface="Arial"/>
                <a:sym typeface="Arial"/>
              </a:rPr>
              <a:t>“library size scaling is </a:t>
            </a:r>
            <a:r>
              <a:rPr b="0" i="0" lang="en-US" sz="4200" u="none" cap="none" strike="noStrike">
                <a:solidFill>
                  <a:srgbClr val="EB220C"/>
                </a:solidFill>
                <a:latin typeface="Arial"/>
                <a:ea typeface="Arial"/>
                <a:cs typeface="Arial"/>
                <a:sym typeface="Arial"/>
              </a:rPr>
              <a:t>too simple</a:t>
            </a:r>
            <a:r>
              <a:rPr b="0" i="0" lang="en-US" sz="4200" u="none" cap="none" strike="noStrike">
                <a:solidFill>
                  <a:srgbClr val="000000"/>
                </a:solidFill>
                <a:latin typeface="Arial"/>
                <a:ea typeface="Arial"/>
                <a:cs typeface="Arial"/>
                <a:sym typeface="Arial"/>
              </a:rPr>
              <a:t> for many biological applications. The number of fragments expected to map to a gene is not only dependent on the expression level and length of the gene, but also the composition of the RNA population that is being sampled. Thus, if a large number of genes are unique to, or highly expressed in, one experimental condition, the sequencing 'real estate' available for the remaining genes in that sample is decreased. If not adjusted for, this sampling artifact can force the DE analysis to be skewed towards one experimental condition. ”</a:t>
            </a:r>
            <a:endParaRPr/>
          </a:p>
        </p:txBody>
      </p:sp>
      <p:sp>
        <p:nvSpPr>
          <p:cNvPr id="1019" name="Google Shape;1019;p35"/>
          <p:cNvSpPr txBox="1"/>
          <p:nvPr/>
        </p:nvSpPr>
        <p:spPr>
          <a:xfrm>
            <a:off x="1412742" y="449807"/>
            <a:ext cx="21558515" cy="2530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800"/>
              <a:buFont typeface="Helvetica Neue"/>
              <a:buNone/>
            </a:pPr>
            <a:r>
              <a:rPr b="1" i="0" lang="en-US" sz="7800" u="none" cap="none" strike="noStrike">
                <a:solidFill>
                  <a:srgbClr val="000000"/>
                </a:solidFill>
                <a:latin typeface="Helvetica Neue"/>
                <a:ea typeface="Helvetica Neue"/>
                <a:cs typeface="Helvetica Neue"/>
                <a:sym typeface="Helvetica Neue"/>
              </a:rPr>
              <a:t>Further normalization steps need to be taken before one can compare </a:t>
            </a:r>
            <a:r>
              <a:rPr b="1" i="0" lang="en-US" sz="7800" u="sng" cap="none" strike="noStrike">
                <a:solidFill>
                  <a:srgbClr val="000000"/>
                </a:solidFill>
                <a:latin typeface="Helvetica Neue"/>
                <a:ea typeface="Helvetica Neue"/>
                <a:cs typeface="Helvetica Neue"/>
                <a:sym typeface="Helvetica Neue"/>
              </a:rPr>
              <a:t>between</a:t>
            </a:r>
            <a:r>
              <a:rPr b="1" i="0" lang="en-US" sz="7800" u="none" cap="none" strike="noStrike">
                <a:solidFill>
                  <a:srgbClr val="000000"/>
                </a:solidFill>
                <a:latin typeface="Helvetica Neue"/>
                <a:ea typeface="Helvetica Neue"/>
                <a:cs typeface="Helvetica Neue"/>
                <a:sym typeface="Helvetica Neue"/>
              </a:rPr>
              <a:t> samples</a:t>
            </a:r>
            <a:endParaRPr/>
          </a:p>
        </p:txBody>
      </p:sp>
      <p:sp>
        <p:nvSpPr>
          <p:cNvPr id="1020" name="Google Shape;1020;p35"/>
          <p:cNvSpPr txBox="1"/>
          <p:nvPr/>
        </p:nvSpPr>
        <p:spPr>
          <a:xfrm>
            <a:off x="4154825" y="4651125"/>
            <a:ext cx="16074300" cy="5962500"/>
          </a:xfrm>
          <a:prstGeom prst="rect">
            <a:avLst/>
          </a:prstGeom>
          <a:solidFill>
            <a:srgbClr val="FFFFFF"/>
          </a:solidFill>
          <a:ln>
            <a:noFill/>
          </a:ln>
          <a:effectLst>
            <a:outerShdw blurRad="838200" rotWithShape="0" dir="5400000" dist="25400">
              <a:srgbClr val="000000">
                <a:alpha val="49803"/>
              </a:srgbClr>
            </a:outerShdw>
          </a:effectLst>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00000"/>
                </a:solidFill>
                <a:latin typeface="Arial"/>
                <a:ea typeface="Arial"/>
                <a:cs typeface="Arial"/>
                <a:sym typeface="Arial"/>
              </a:rPr>
              <a:t>“library size scaling is too simple for many biological applications. The number of fragments expected to map to a gene is not only dependent on the expression level and length of the gene, </a:t>
            </a:r>
            <a:r>
              <a:rPr b="0" i="0" lang="en-US" sz="4200" u="none" cap="none" strike="noStrike">
                <a:solidFill>
                  <a:srgbClr val="EB220C"/>
                </a:solidFill>
                <a:latin typeface="Arial"/>
                <a:ea typeface="Arial"/>
                <a:cs typeface="Arial"/>
                <a:sym typeface="Arial"/>
              </a:rPr>
              <a:t>but also the composition of the RNA population that is being sampled</a:t>
            </a:r>
            <a:r>
              <a:rPr b="0" i="0" lang="en-US" sz="4200" u="none" cap="none" strike="noStrike">
                <a:solidFill>
                  <a:srgbClr val="000000"/>
                </a:solidFill>
                <a:latin typeface="Arial"/>
                <a:ea typeface="Arial"/>
                <a:cs typeface="Arial"/>
                <a:sym typeface="Arial"/>
              </a:rPr>
              <a:t>. Thus, if a large number of genes are unique to, or highly expressed in, one experimental condition, the sequencing 'real estate' available for the remaining genes in that sample is decreased. If not adjusted for, this sampling artifact can force the DE analysis to be skewed towards one experimental condition. ”</a:t>
            </a:r>
            <a:endParaRPr/>
          </a:p>
        </p:txBody>
      </p:sp>
      <p:sp>
        <p:nvSpPr>
          <p:cNvPr id="1021" name="Google Shape;1021;p35"/>
          <p:cNvSpPr txBox="1"/>
          <p:nvPr/>
        </p:nvSpPr>
        <p:spPr>
          <a:xfrm>
            <a:off x="15479000" y="13033375"/>
            <a:ext cx="87501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000"/>
              <a:buFont typeface="Helvetica Neue"/>
              <a:buNone/>
            </a:pPr>
            <a:r>
              <a:rPr b="0" i="1" lang="en-US" sz="3000" u="sng" cap="none" strike="noStrike">
                <a:solidFill>
                  <a:srgbClr val="000000"/>
                </a:solidFill>
                <a:latin typeface="Helvetica Neue"/>
                <a:ea typeface="Helvetica Neue"/>
                <a:cs typeface="Helvetica Neue"/>
                <a:sym typeface="Helvetica Neue"/>
                <a:hlinkClick r:id="rId3">
                  <a:extLst>
                    <a:ext uri="{A12FA001-AC4F-418D-AE19-62706E023703}">
                      <ahyp:hlinkClr val="tx"/>
                    </a:ext>
                  </a:extLst>
                </a:hlinkClick>
              </a:rPr>
              <a:t>Robinson and Oshlack, Genome Biology, 2010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025" name="Shape 1025"/>
        <p:cNvGrpSpPr/>
        <p:nvPr/>
      </p:nvGrpSpPr>
      <p:grpSpPr>
        <a:xfrm>
          <a:off x="0" y="0"/>
          <a:ext cx="0" cy="0"/>
          <a:chOff x="0" y="0"/>
          <a:chExt cx="0" cy="0"/>
        </a:xfrm>
      </p:grpSpPr>
      <p:sp>
        <p:nvSpPr>
          <p:cNvPr id="1026" name="Google Shape;1026;p36"/>
          <p:cNvSpPr txBox="1"/>
          <p:nvPr/>
        </p:nvSpPr>
        <p:spPr>
          <a:xfrm>
            <a:off x="1412742" y="449807"/>
            <a:ext cx="21558515" cy="2530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800"/>
              <a:buFont typeface="Helvetica Neue"/>
              <a:buNone/>
            </a:pPr>
            <a:r>
              <a:rPr b="1" i="0" lang="en-US" sz="7800" u="none" cap="none" strike="noStrike">
                <a:solidFill>
                  <a:srgbClr val="000000"/>
                </a:solidFill>
                <a:latin typeface="Helvetica Neue"/>
                <a:ea typeface="Helvetica Neue"/>
                <a:cs typeface="Helvetica Neue"/>
                <a:sym typeface="Helvetica Neue"/>
              </a:rPr>
              <a:t>Further normalization steps need to be taken before one can compare </a:t>
            </a:r>
            <a:r>
              <a:rPr b="1" i="0" lang="en-US" sz="7800" u="sng" cap="none" strike="noStrike">
                <a:solidFill>
                  <a:srgbClr val="000000"/>
                </a:solidFill>
                <a:latin typeface="Helvetica Neue"/>
                <a:ea typeface="Helvetica Neue"/>
                <a:cs typeface="Helvetica Neue"/>
                <a:sym typeface="Helvetica Neue"/>
              </a:rPr>
              <a:t>between</a:t>
            </a:r>
            <a:r>
              <a:rPr b="1" i="0" lang="en-US" sz="7800" u="none" cap="none" strike="noStrike">
                <a:solidFill>
                  <a:srgbClr val="000000"/>
                </a:solidFill>
                <a:latin typeface="Helvetica Neue"/>
                <a:ea typeface="Helvetica Neue"/>
                <a:cs typeface="Helvetica Neue"/>
                <a:sym typeface="Helvetica Neue"/>
              </a:rPr>
              <a:t> samples</a:t>
            </a:r>
            <a:endParaRPr/>
          </a:p>
        </p:txBody>
      </p:sp>
      <p:sp>
        <p:nvSpPr>
          <p:cNvPr id="1027" name="Google Shape;1027;p36"/>
          <p:cNvSpPr txBox="1"/>
          <p:nvPr/>
        </p:nvSpPr>
        <p:spPr>
          <a:xfrm>
            <a:off x="15458400" y="13033375"/>
            <a:ext cx="87705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000"/>
              <a:buFont typeface="Helvetica Neue"/>
              <a:buNone/>
            </a:pPr>
            <a:r>
              <a:rPr b="0" i="1" lang="en-US" sz="3000" u="sng" cap="none" strike="noStrike">
                <a:solidFill>
                  <a:srgbClr val="000000"/>
                </a:solidFill>
                <a:latin typeface="Helvetica Neue"/>
                <a:ea typeface="Helvetica Neue"/>
                <a:cs typeface="Helvetica Neue"/>
                <a:sym typeface="Helvetica Neue"/>
                <a:hlinkClick r:id="rId3">
                  <a:extLst>
                    <a:ext uri="{A12FA001-AC4F-418D-AE19-62706E023703}">
                      <ahyp:hlinkClr val="tx"/>
                    </a:ext>
                  </a:extLst>
                </a:hlinkClick>
              </a:rPr>
              <a:t>Robinson and Oshlack, Genome Biology, 2010</a:t>
            </a:r>
            <a:endParaRPr/>
          </a:p>
        </p:txBody>
      </p:sp>
      <p:graphicFrame>
        <p:nvGraphicFramePr>
          <p:cNvPr id="1028" name="Google Shape;1028;p36"/>
          <p:cNvGraphicFramePr/>
          <p:nvPr/>
        </p:nvGraphicFramePr>
        <p:xfrm>
          <a:off x="997868" y="3626880"/>
          <a:ext cx="3000000" cy="3000000"/>
        </p:xfrm>
        <a:graphic>
          <a:graphicData uri="http://schemas.openxmlformats.org/drawingml/2006/table">
            <a:tbl>
              <a:tblPr bandRow="1" firstCol="1" firstRow="1">
                <a:noFill/>
                <a:tableStyleId>{F308E210-06B9-4A9F-9437-99A29E9D83A1}</a:tableStyleId>
              </a:tblPr>
              <a:tblGrid>
                <a:gridCol w="1574875"/>
                <a:gridCol w="1574875"/>
                <a:gridCol w="1574875"/>
                <a:gridCol w="1574875"/>
                <a:gridCol w="1574875"/>
                <a:gridCol w="1574875"/>
                <a:gridCol w="1574875"/>
              </a:tblGrid>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t/>
                      </a:r>
                      <a:endParaRPr b="0" sz="24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total reads</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80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50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500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029" name="Google Shape;1029;p36"/>
          <p:cNvGraphicFramePr/>
          <p:nvPr/>
        </p:nvGraphicFramePr>
        <p:xfrm>
          <a:off x="6679914" y="6179580"/>
          <a:ext cx="3000000" cy="3000000"/>
        </p:xfrm>
        <a:graphic>
          <a:graphicData uri="http://schemas.openxmlformats.org/drawingml/2006/table">
            <a:tbl>
              <a:tblPr bandRow="1" firstCol="1" firstRow="1">
                <a:noFill/>
                <a:tableStyleId>{F308E210-06B9-4A9F-9437-99A29E9D83A1}</a:tableStyleId>
              </a:tblPr>
              <a:tblGrid>
                <a:gridCol w="1574875"/>
                <a:gridCol w="1574875"/>
                <a:gridCol w="1574875"/>
                <a:gridCol w="1574875"/>
                <a:gridCol w="1574875"/>
                <a:gridCol w="1574875"/>
                <a:gridCol w="1574875"/>
              </a:tblGrid>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t/>
                      </a:r>
                      <a:endParaRPr b="0" sz="24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total 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30" name="Google Shape;1030;p36"/>
          <p:cNvSpPr/>
          <p:nvPr/>
        </p:nvSpPr>
        <p:spPr>
          <a:xfrm rot="10800000">
            <a:off x="12151170" y="4695163"/>
            <a:ext cx="1097660" cy="1404674"/>
          </a:xfrm>
          <a:custGeom>
            <a:rect b="b" l="l" r="r" t="t"/>
            <a:pathLst>
              <a:path extrusionOk="0" h="21600" w="2160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31" name="Google Shape;1031;p36"/>
          <p:cNvSpPr txBox="1"/>
          <p:nvPr/>
        </p:nvSpPr>
        <p:spPr>
          <a:xfrm>
            <a:off x="12808051" y="4572670"/>
            <a:ext cx="1722340" cy="913060"/>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2800"/>
              <a:buFont typeface="Helvetica Neue"/>
              <a:buNone/>
            </a:pPr>
            <a:r>
              <a:rPr b="0" i="0" lang="en-US" sz="2800" u="none" cap="none" strike="noStrike">
                <a:solidFill>
                  <a:srgbClr val="000000"/>
                </a:solidFill>
                <a:latin typeface="Helvetica Neue"/>
                <a:ea typeface="Helvetica Neue"/>
                <a:cs typeface="Helvetica Neue"/>
                <a:sym typeface="Helvetica Neue"/>
              </a:rPr>
              <a:t>Calculate RPK</a:t>
            </a:r>
            <a:endParaRPr/>
          </a:p>
        </p:txBody>
      </p:sp>
      <p:graphicFrame>
        <p:nvGraphicFramePr>
          <p:cNvPr id="1032" name="Google Shape;1032;p36"/>
          <p:cNvGraphicFramePr/>
          <p:nvPr/>
        </p:nvGraphicFramePr>
        <p:xfrm>
          <a:off x="11950414" y="8725930"/>
          <a:ext cx="3000000" cy="3000000"/>
        </p:xfrm>
        <a:graphic>
          <a:graphicData uri="http://schemas.openxmlformats.org/drawingml/2006/table">
            <a:tbl>
              <a:tblPr bandRow="1" firstCol="1" firstRow="1">
                <a:noFill/>
                <a:tableStyleId>{F308E210-06B9-4A9F-9437-99A29E9D83A1}</a:tableStyleId>
              </a:tblPr>
              <a:tblGrid>
                <a:gridCol w="1574875"/>
                <a:gridCol w="1574875"/>
                <a:gridCol w="1574875"/>
                <a:gridCol w="1574875"/>
                <a:gridCol w="1574875"/>
                <a:gridCol w="1574875"/>
                <a:gridCol w="1574875"/>
              </a:tblGrid>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t/>
                      </a:r>
                      <a:endParaRPr b="0" sz="24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total 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281690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70423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84507</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211268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352113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1000000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487</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973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973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24331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973236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1000000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33" name="Google Shape;1033;p36"/>
          <p:cNvSpPr/>
          <p:nvPr/>
        </p:nvSpPr>
        <p:spPr>
          <a:xfrm rot="10800000">
            <a:off x="17815371" y="7197063"/>
            <a:ext cx="1097660" cy="1404674"/>
          </a:xfrm>
          <a:custGeom>
            <a:rect b="b" l="l" r="r" t="t"/>
            <a:pathLst>
              <a:path extrusionOk="0" h="21600" w="2160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34" name="Google Shape;1034;p36"/>
          <p:cNvSpPr txBox="1"/>
          <p:nvPr/>
        </p:nvSpPr>
        <p:spPr>
          <a:xfrm>
            <a:off x="18472252" y="7074570"/>
            <a:ext cx="1722339" cy="913060"/>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2800"/>
              <a:buFont typeface="Helvetica Neue"/>
              <a:buNone/>
            </a:pPr>
            <a:r>
              <a:rPr b="0" i="0" lang="en-US" sz="2800" u="none" cap="none" strike="noStrike">
                <a:solidFill>
                  <a:srgbClr val="000000"/>
                </a:solidFill>
                <a:latin typeface="Helvetica Neue"/>
                <a:ea typeface="Helvetica Neue"/>
                <a:cs typeface="Helvetica Neue"/>
                <a:sym typeface="Helvetica Neue"/>
              </a:rPr>
              <a:t>Calculate TPM</a:t>
            </a:r>
            <a:endParaRPr/>
          </a:p>
        </p:txBody>
      </p:sp>
      <p:pic>
        <p:nvPicPr>
          <p:cNvPr descr="Oval Oval" id="1035" name="Google Shape;1035;p36"/>
          <p:cNvPicPr preferRelativeResize="0"/>
          <p:nvPr/>
        </p:nvPicPr>
        <p:blipFill rotWithShape="1">
          <a:blip r:embed="rId4">
            <a:alphaModFix/>
          </a:blip>
          <a:srcRect b="0" l="0" r="0" t="0"/>
          <a:stretch/>
        </p:blipFill>
        <p:spPr>
          <a:xfrm>
            <a:off x="7528607" y="4333001"/>
            <a:ext cx="1097659" cy="1392397"/>
          </a:xfrm>
          <a:prstGeom prst="rect">
            <a:avLst/>
          </a:prstGeom>
          <a:noFill/>
          <a:ln>
            <a:noFill/>
          </a:ln>
        </p:spPr>
      </p:pic>
      <p:pic>
        <p:nvPicPr>
          <p:cNvPr descr="Oval Oval" id="1036" name="Google Shape;1036;p36"/>
          <p:cNvPicPr preferRelativeResize="0"/>
          <p:nvPr/>
        </p:nvPicPr>
        <p:blipFill rotWithShape="1">
          <a:blip r:embed="rId5">
            <a:alphaModFix/>
          </a:blip>
          <a:srcRect b="0" l="0" r="0" t="0"/>
          <a:stretch/>
        </p:blipFill>
        <p:spPr>
          <a:xfrm>
            <a:off x="18183907" y="9365277"/>
            <a:ext cx="1722339" cy="1541299"/>
          </a:xfrm>
          <a:prstGeom prst="rect">
            <a:avLst/>
          </a:prstGeom>
          <a:noFill/>
          <a:ln>
            <a:noFill/>
          </a:ln>
        </p:spPr>
      </p:pic>
      <p:pic>
        <p:nvPicPr>
          <p:cNvPr descr="Oval Oval" id="1037" name="Google Shape;1037;p36"/>
          <p:cNvPicPr preferRelativeResize="0"/>
          <p:nvPr/>
        </p:nvPicPr>
        <p:blipFill rotWithShape="1">
          <a:blip r:embed="rId6">
            <a:alphaModFix/>
          </a:blip>
          <a:srcRect b="0" l="0" r="0" t="0"/>
          <a:stretch/>
        </p:blipFill>
        <p:spPr>
          <a:xfrm>
            <a:off x="9116107" y="5010636"/>
            <a:ext cx="1097659" cy="782797"/>
          </a:xfrm>
          <a:prstGeom prst="rect">
            <a:avLst/>
          </a:prstGeom>
          <a:noFill/>
          <a:ln>
            <a:noFill/>
          </a:ln>
        </p:spPr>
      </p:pic>
      <p:grpSp>
        <p:nvGrpSpPr>
          <p:cNvPr id="1038" name="Google Shape;1038;p36"/>
          <p:cNvGrpSpPr/>
          <p:nvPr/>
        </p:nvGrpSpPr>
        <p:grpSpPr>
          <a:xfrm>
            <a:off x="873173" y="10068373"/>
            <a:ext cx="8564902" cy="1826344"/>
            <a:chOff x="0" y="-1"/>
            <a:chExt cx="8564901" cy="1826342"/>
          </a:xfrm>
        </p:grpSpPr>
        <p:sp>
          <p:nvSpPr>
            <p:cNvPr id="1039" name="Google Shape;1039;p36"/>
            <p:cNvSpPr txBox="1"/>
            <p:nvPr/>
          </p:nvSpPr>
          <p:spPr>
            <a:xfrm>
              <a:off x="98782" y="98782"/>
              <a:ext cx="8367336" cy="16287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400"/>
                <a:buFont typeface="Helvetica Neue"/>
                <a:buNone/>
              </a:pPr>
              <a:r>
                <a:rPr b="1" i="0" lang="en-US" sz="4400" u="none" cap="none" strike="noStrike">
                  <a:solidFill>
                    <a:srgbClr val="000000"/>
                  </a:solidFill>
                  <a:latin typeface="Helvetica Neue"/>
                  <a:ea typeface="Helvetica Neue"/>
                  <a:cs typeface="Helvetica Neue"/>
                  <a:sym typeface="Helvetica Neue"/>
                </a:rPr>
                <a:t>Differential expression is all messed up!  Why?!</a:t>
              </a:r>
              <a:endParaRPr/>
            </a:p>
          </p:txBody>
        </p:sp>
        <p:pic>
          <p:nvPicPr>
            <p:cNvPr descr="Differential expression is all messed up!  Why?! Differential expression is all messed up!  Why?!" id="1040" name="Google Shape;1040;p36"/>
            <p:cNvPicPr preferRelativeResize="0"/>
            <p:nvPr/>
          </p:nvPicPr>
          <p:blipFill rotWithShape="1">
            <a:blip r:embed="rId7">
              <a:alphaModFix/>
            </a:blip>
            <a:srcRect b="0" l="0" r="0" t="0"/>
            <a:stretch/>
          </p:blipFill>
          <p:spPr>
            <a:xfrm>
              <a:off x="0" y="-1"/>
              <a:ext cx="8564901" cy="1826342"/>
            </a:xfrm>
            <a:prstGeom prst="rect">
              <a:avLst/>
            </a:prstGeom>
            <a:noFill/>
            <a:ln>
              <a:noFill/>
            </a:ln>
          </p:spPr>
        </p:pic>
      </p:grpSp>
      <p:pic>
        <p:nvPicPr>
          <p:cNvPr descr="Oval Oval" id="1041" name="Google Shape;1041;p36"/>
          <p:cNvPicPr preferRelativeResize="0"/>
          <p:nvPr/>
        </p:nvPicPr>
        <p:blipFill rotWithShape="1">
          <a:blip r:embed="rId4">
            <a:alphaModFix/>
          </a:blip>
          <a:srcRect b="0" l="0" r="0" t="0"/>
          <a:stretch/>
        </p:blipFill>
        <p:spPr>
          <a:xfrm>
            <a:off x="13243607" y="6898402"/>
            <a:ext cx="1097659" cy="13923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045" name="Shape 1045"/>
        <p:cNvGrpSpPr/>
        <p:nvPr/>
      </p:nvGrpSpPr>
      <p:grpSpPr>
        <a:xfrm>
          <a:off x="0" y="0"/>
          <a:ext cx="0" cy="0"/>
          <a:chOff x="0" y="0"/>
          <a:chExt cx="0" cy="0"/>
        </a:xfrm>
      </p:grpSpPr>
      <p:graphicFrame>
        <p:nvGraphicFramePr>
          <p:cNvPr id="1046" name="Google Shape;1046;p37"/>
          <p:cNvGraphicFramePr/>
          <p:nvPr/>
        </p:nvGraphicFramePr>
        <p:xfrm>
          <a:off x="997793" y="3622675"/>
          <a:ext cx="3000000" cy="3000000"/>
        </p:xfrm>
        <a:graphic>
          <a:graphicData uri="http://schemas.openxmlformats.org/drawingml/2006/table">
            <a:tbl>
              <a:tblPr bandRow="1" firstCol="1" firstRow="1">
                <a:noFill/>
                <a:tableStyleId>{F308E210-06B9-4A9F-9437-99A29E9D83A1}</a:tableStyleId>
              </a:tblPr>
              <a:tblGrid>
                <a:gridCol w="1574875"/>
                <a:gridCol w="1574875"/>
                <a:gridCol w="1574875"/>
                <a:gridCol w="1574875"/>
                <a:gridCol w="1574875"/>
                <a:gridCol w="1574875"/>
                <a:gridCol w="1574875"/>
              </a:tblGrid>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t/>
                      </a:r>
                      <a:endParaRPr b="0" sz="24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total reads</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80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50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500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047" name="Google Shape;1047;p37"/>
          <p:cNvGraphicFramePr/>
          <p:nvPr/>
        </p:nvGraphicFramePr>
        <p:xfrm>
          <a:off x="6679839" y="6175375"/>
          <a:ext cx="3000000" cy="3000000"/>
        </p:xfrm>
        <a:graphic>
          <a:graphicData uri="http://schemas.openxmlformats.org/drawingml/2006/table">
            <a:tbl>
              <a:tblPr bandRow="1" firstCol="1" firstRow="1">
                <a:noFill/>
                <a:tableStyleId>{F308E210-06B9-4A9F-9437-99A29E9D83A1}</a:tableStyleId>
              </a:tblPr>
              <a:tblGrid>
                <a:gridCol w="1574875"/>
                <a:gridCol w="1574875"/>
                <a:gridCol w="1574875"/>
                <a:gridCol w="1574875"/>
                <a:gridCol w="1574875"/>
                <a:gridCol w="1574875"/>
                <a:gridCol w="1574875"/>
              </a:tblGrid>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t/>
                      </a:r>
                      <a:endParaRPr b="0" sz="24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total 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411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48" name="Google Shape;1048;p37"/>
          <p:cNvSpPr/>
          <p:nvPr/>
        </p:nvSpPr>
        <p:spPr>
          <a:xfrm rot="10800000">
            <a:off x="12151095" y="4690957"/>
            <a:ext cx="1097660" cy="1404674"/>
          </a:xfrm>
          <a:custGeom>
            <a:rect b="b" l="l" r="r" t="t"/>
            <a:pathLst>
              <a:path extrusionOk="0" h="21600" w="2160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49" name="Google Shape;1049;p37"/>
          <p:cNvSpPr txBox="1"/>
          <p:nvPr/>
        </p:nvSpPr>
        <p:spPr>
          <a:xfrm>
            <a:off x="12807976" y="4568464"/>
            <a:ext cx="1722340" cy="913060"/>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2800"/>
              <a:buFont typeface="Helvetica Neue"/>
              <a:buNone/>
            </a:pPr>
            <a:r>
              <a:rPr b="0" i="0" lang="en-US" sz="2800" u="none" cap="none" strike="noStrike">
                <a:solidFill>
                  <a:srgbClr val="000000"/>
                </a:solidFill>
                <a:latin typeface="Helvetica Neue"/>
                <a:ea typeface="Helvetica Neue"/>
                <a:cs typeface="Helvetica Neue"/>
                <a:sym typeface="Helvetica Neue"/>
              </a:rPr>
              <a:t>Calculate RPK</a:t>
            </a:r>
            <a:endParaRPr/>
          </a:p>
        </p:txBody>
      </p:sp>
      <p:graphicFrame>
        <p:nvGraphicFramePr>
          <p:cNvPr id="1050" name="Google Shape;1050;p37"/>
          <p:cNvGraphicFramePr/>
          <p:nvPr/>
        </p:nvGraphicFramePr>
        <p:xfrm>
          <a:off x="11950339" y="8721726"/>
          <a:ext cx="3000000" cy="3000000"/>
        </p:xfrm>
        <a:graphic>
          <a:graphicData uri="http://schemas.openxmlformats.org/drawingml/2006/table">
            <a:tbl>
              <a:tblPr bandRow="1" firstCol="1" firstRow="1">
                <a:noFill/>
                <a:tableStyleId>{F308E210-06B9-4A9F-9437-99A29E9D83A1}</a:tableStyleId>
              </a:tblPr>
              <a:tblGrid>
                <a:gridCol w="1574875"/>
                <a:gridCol w="1574875"/>
                <a:gridCol w="1574875"/>
                <a:gridCol w="1574875"/>
                <a:gridCol w="1574875"/>
                <a:gridCol w="1574875"/>
                <a:gridCol w="1574875"/>
              </a:tblGrid>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t/>
                      </a:r>
                      <a:endParaRPr b="0" sz="24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total 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281690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70423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84507</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211268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352113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1000000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487</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973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973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24331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973236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1000000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51" name="Google Shape;1051;p37"/>
          <p:cNvSpPr/>
          <p:nvPr/>
        </p:nvSpPr>
        <p:spPr>
          <a:xfrm rot="10800000">
            <a:off x="17815297" y="7192857"/>
            <a:ext cx="1097660" cy="1404674"/>
          </a:xfrm>
          <a:custGeom>
            <a:rect b="b" l="l" r="r" t="t"/>
            <a:pathLst>
              <a:path extrusionOk="0" h="21600" w="2160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52" name="Google Shape;1052;p37"/>
          <p:cNvSpPr txBox="1"/>
          <p:nvPr/>
        </p:nvSpPr>
        <p:spPr>
          <a:xfrm>
            <a:off x="18472178" y="7070364"/>
            <a:ext cx="1722340" cy="913060"/>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2800"/>
              <a:buFont typeface="Helvetica Neue"/>
              <a:buNone/>
            </a:pPr>
            <a:r>
              <a:rPr b="0" i="0" lang="en-US" sz="2800" u="none" cap="none" strike="noStrike">
                <a:solidFill>
                  <a:srgbClr val="000000"/>
                </a:solidFill>
                <a:latin typeface="Helvetica Neue"/>
                <a:ea typeface="Helvetica Neue"/>
                <a:cs typeface="Helvetica Neue"/>
                <a:sym typeface="Helvetica Neue"/>
              </a:rPr>
              <a:t>Calculate TPM</a:t>
            </a:r>
            <a:endParaRPr/>
          </a:p>
        </p:txBody>
      </p:sp>
      <p:pic>
        <p:nvPicPr>
          <p:cNvPr descr="Oval Oval" id="1053" name="Google Shape;1053;p37"/>
          <p:cNvPicPr preferRelativeResize="0"/>
          <p:nvPr/>
        </p:nvPicPr>
        <p:blipFill rotWithShape="1">
          <a:blip r:embed="rId3">
            <a:alphaModFix/>
          </a:blip>
          <a:srcRect b="0" l="0" r="0" t="0"/>
          <a:stretch/>
        </p:blipFill>
        <p:spPr>
          <a:xfrm>
            <a:off x="7528531" y="4328796"/>
            <a:ext cx="1097660" cy="1392397"/>
          </a:xfrm>
          <a:prstGeom prst="rect">
            <a:avLst/>
          </a:prstGeom>
          <a:noFill/>
          <a:ln>
            <a:noFill/>
          </a:ln>
        </p:spPr>
      </p:pic>
      <p:pic>
        <p:nvPicPr>
          <p:cNvPr descr="Oval Oval" id="1054" name="Google Shape;1054;p37"/>
          <p:cNvPicPr preferRelativeResize="0"/>
          <p:nvPr/>
        </p:nvPicPr>
        <p:blipFill rotWithShape="1">
          <a:blip r:embed="rId4">
            <a:alphaModFix/>
          </a:blip>
          <a:srcRect b="0" l="0" r="0" t="0"/>
          <a:stretch/>
        </p:blipFill>
        <p:spPr>
          <a:xfrm>
            <a:off x="18183833" y="9361073"/>
            <a:ext cx="1722339" cy="1541298"/>
          </a:xfrm>
          <a:prstGeom prst="rect">
            <a:avLst/>
          </a:prstGeom>
          <a:noFill/>
          <a:ln>
            <a:noFill/>
          </a:ln>
        </p:spPr>
      </p:pic>
      <p:pic>
        <p:nvPicPr>
          <p:cNvPr descr="Oval Oval" id="1055" name="Google Shape;1055;p37"/>
          <p:cNvPicPr preferRelativeResize="0"/>
          <p:nvPr/>
        </p:nvPicPr>
        <p:blipFill rotWithShape="1">
          <a:blip r:embed="rId5">
            <a:alphaModFix/>
          </a:blip>
          <a:srcRect b="0" l="0" r="0" t="0"/>
          <a:stretch/>
        </p:blipFill>
        <p:spPr>
          <a:xfrm>
            <a:off x="9116031" y="5006429"/>
            <a:ext cx="1097660" cy="782797"/>
          </a:xfrm>
          <a:prstGeom prst="rect">
            <a:avLst/>
          </a:prstGeom>
          <a:noFill/>
          <a:ln>
            <a:noFill/>
          </a:ln>
        </p:spPr>
      </p:pic>
      <p:pic>
        <p:nvPicPr>
          <p:cNvPr descr="Oval Oval" id="1056" name="Google Shape;1056;p37"/>
          <p:cNvPicPr preferRelativeResize="0"/>
          <p:nvPr/>
        </p:nvPicPr>
        <p:blipFill rotWithShape="1">
          <a:blip r:embed="rId3">
            <a:alphaModFix/>
          </a:blip>
          <a:srcRect b="0" l="0" r="0" t="0"/>
          <a:stretch/>
        </p:blipFill>
        <p:spPr>
          <a:xfrm>
            <a:off x="13243532" y="6894196"/>
            <a:ext cx="1097660" cy="1392397"/>
          </a:xfrm>
          <a:prstGeom prst="rect">
            <a:avLst/>
          </a:prstGeom>
          <a:noFill/>
          <a:ln>
            <a:noFill/>
          </a:ln>
        </p:spPr>
      </p:pic>
      <p:sp>
        <p:nvSpPr>
          <p:cNvPr id="1057" name="Google Shape;1057;p37"/>
          <p:cNvSpPr txBox="1"/>
          <p:nvPr/>
        </p:nvSpPr>
        <p:spPr>
          <a:xfrm>
            <a:off x="1412742" y="449807"/>
            <a:ext cx="21558515" cy="2530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800"/>
              <a:buFont typeface="Helvetica Neue"/>
              <a:buNone/>
            </a:pPr>
            <a:r>
              <a:rPr b="1" i="0" lang="en-US" sz="7800" u="none" cap="none" strike="noStrike">
                <a:solidFill>
                  <a:srgbClr val="000000"/>
                </a:solidFill>
                <a:latin typeface="Helvetica Neue"/>
                <a:ea typeface="Helvetica Neue"/>
                <a:cs typeface="Helvetica Neue"/>
                <a:sym typeface="Helvetica Neue"/>
              </a:rPr>
              <a:t>Further normalization steps need to be taken before one can compare </a:t>
            </a:r>
            <a:r>
              <a:rPr b="1" i="0" lang="en-US" sz="7800" u="sng" cap="none" strike="noStrike">
                <a:solidFill>
                  <a:srgbClr val="000000"/>
                </a:solidFill>
                <a:latin typeface="Helvetica Neue"/>
                <a:ea typeface="Helvetica Neue"/>
                <a:cs typeface="Helvetica Neue"/>
                <a:sym typeface="Helvetica Neue"/>
              </a:rPr>
              <a:t>between</a:t>
            </a:r>
            <a:r>
              <a:rPr b="1" i="0" lang="en-US" sz="7800" u="none" cap="none" strike="noStrike">
                <a:solidFill>
                  <a:srgbClr val="000000"/>
                </a:solidFill>
                <a:latin typeface="Helvetica Neue"/>
                <a:ea typeface="Helvetica Neue"/>
                <a:cs typeface="Helvetica Neue"/>
                <a:sym typeface="Helvetica Neue"/>
              </a:rPr>
              <a:t> samples</a:t>
            </a:r>
            <a:endParaRPr/>
          </a:p>
        </p:txBody>
      </p:sp>
      <p:sp>
        <p:nvSpPr>
          <p:cNvPr id="1058" name="Google Shape;1058;p37"/>
          <p:cNvSpPr txBox="1"/>
          <p:nvPr/>
        </p:nvSpPr>
        <p:spPr>
          <a:xfrm>
            <a:off x="15479000" y="13033375"/>
            <a:ext cx="8749800" cy="5181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000"/>
              <a:buFont typeface="Helvetica Neue"/>
              <a:buNone/>
            </a:pPr>
            <a:r>
              <a:rPr b="0" i="1" lang="en-US" sz="3000" u="sng" cap="none" strike="noStrike">
                <a:solidFill>
                  <a:srgbClr val="000000"/>
                </a:solidFill>
                <a:latin typeface="Helvetica Neue"/>
                <a:ea typeface="Helvetica Neue"/>
                <a:cs typeface="Helvetica Neue"/>
                <a:sym typeface="Helvetica Neue"/>
                <a:hlinkClick r:id="rId6">
                  <a:extLst>
                    <a:ext uri="{A12FA001-AC4F-418D-AE19-62706E023703}">
                      <ahyp:hlinkClr val="tx"/>
                    </a:ext>
                  </a:extLst>
                </a:hlinkClick>
              </a:rPr>
              <a:t>Robinson and Oshlack, Genome Biology, 2010</a:t>
            </a:r>
            <a:endParaRPr/>
          </a:p>
        </p:txBody>
      </p:sp>
      <p:graphicFrame>
        <p:nvGraphicFramePr>
          <p:cNvPr id="1059" name="Google Shape;1059;p37"/>
          <p:cNvGraphicFramePr/>
          <p:nvPr/>
        </p:nvGraphicFramePr>
        <p:xfrm>
          <a:off x="997868" y="3626880"/>
          <a:ext cx="3000000" cy="3000001"/>
        </p:xfrm>
        <a:graphic>
          <a:graphicData uri="http://schemas.openxmlformats.org/drawingml/2006/table">
            <a:tbl>
              <a:tblPr bandRow="1" firstCol="1" firstRow="1">
                <a:noFill/>
                <a:tableStyleId>{F308E210-06B9-4A9F-9437-99A29E9D83A1}</a:tableStyleId>
              </a:tblPr>
              <a:tblGrid>
                <a:gridCol w="1574875"/>
                <a:gridCol w="1574875"/>
                <a:gridCol w="1574875"/>
                <a:gridCol w="1574875"/>
                <a:gridCol w="1574875"/>
                <a:gridCol w="1574875"/>
                <a:gridCol w="1574875"/>
              </a:tblGrid>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t/>
                      </a:r>
                      <a:endParaRPr b="0" sz="24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total reads</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80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50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82506"/>
                        </a:buClr>
                        <a:buSzPts val="2700"/>
                        <a:buFont typeface="Arial"/>
                        <a:buNone/>
                      </a:pPr>
                      <a:r>
                        <a:rPr b="1" i="1" lang="en-US" sz="2700" u="none" cap="none" strike="noStrike">
                          <a:solidFill>
                            <a:srgbClr val="C82506"/>
                          </a:solidFill>
                          <a:latin typeface="Arial"/>
                          <a:ea typeface="Arial"/>
                          <a:cs typeface="Arial"/>
                          <a:sym typeface="Aria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060" name="Google Shape;1060;p37"/>
          <p:cNvGraphicFramePr/>
          <p:nvPr/>
        </p:nvGraphicFramePr>
        <p:xfrm>
          <a:off x="6679915" y="6179581"/>
          <a:ext cx="3000000" cy="3000001"/>
        </p:xfrm>
        <a:graphic>
          <a:graphicData uri="http://schemas.openxmlformats.org/drawingml/2006/table">
            <a:tbl>
              <a:tblPr bandRow="1" firstCol="1" firstRow="1">
                <a:noFill/>
                <a:tableStyleId>{F308E210-06B9-4A9F-9437-99A29E9D83A1}</a:tableStyleId>
              </a:tblPr>
              <a:tblGrid>
                <a:gridCol w="1574875"/>
                <a:gridCol w="1574875"/>
                <a:gridCol w="1574875"/>
                <a:gridCol w="1574875"/>
                <a:gridCol w="1574875"/>
                <a:gridCol w="1574875"/>
                <a:gridCol w="1574875"/>
              </a:tblGrid>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t/>
                      </a:r>
                      <a:endParaRPr b="0" sz="24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total 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2.84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0.4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400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82506"/>
                        </a:buClr>
                        <a:buSzPts val="2700"/>
                        <a:buFont typeface="Arial"/>
                        <a:buNone/>
                      </a:pPr>
                      <a:r>
                        <a:rPr b="1" i="1" lang="en-US" sz="2700" u="none" cap="none" strike="noStrike">
                          <a:solidFill>
                            <a:srgbClr val="C82506"/>
                          </a:solidFill>
                          <a:latin typeface="Arial"/>
                          <a:ea typeface="Arial"/>
                          <a:cs typeface="Arial"/>
                          <a:sym typeface="Arial"/>
                        </a:rPr>
                        <a:t>11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61" name="Google Shape;1061;p37"/>
          <p:cNvSpPr/>
          <p:nvPr/>
        </p:nvSpPr>
        <p:spPr>
          <a:xfrm rot="10800000">
            <a:off x="12151171" y="4695162"/>
            <a:ext cx="1097660" cy="1404674"/>
          </a:xfrm>
          <a:custGeom>
            <a:rect b="b" l="l" r="r" t="t"/>
            <a:pathLst>
              <a:path extrusionOk="0" h="21600" w="2160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62" name="Google Shape;1062;p37"/>
          <p:cNvSpPr txBox="1"/>
          <p:nvPr/>
        </p:nvSpPr>
        <p:spPr>
          <a:xfrm>
            <a:off x="12808051" y="4572669"/>
            <a:ext cx="1722340" cy="913060"/>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2800"/>
              <a:buFont typeface="Helvetica Neue"/>
              <a:buNone/>
            </a:pPr>
            <a:r>
              <a:rPr b="0" i="0" lang="en-US" sz="2800" u="none" cap="none" strike="noStrike">
                <a:solidFill>
                  <a:srgbClr val="000000"/>
                </a:solidFill>
                <a:latin typeface="Helvetica Neue"/>
                <a:ea typeface="Helvetica Neue"/>
                <a:cs typeface="Helvetica Neue"/>
                <a:sym typeface="Helvetica Neue"/>
              </a:rPr>
              <a:t>Calculate RPK</a:t>
            </a:r>
            <a:endParaRPr/>
          </a:p>
        </p:txBody>
      </p:sp>
      <p:graphicFrame>
        <p:nvGraphicFramePr>
          <p:cNvPr id="1063" name="Google Shape;1063;p37"/>
          <p:cNvGraphicFramePr/>
          <p:nvPr/>
        </p:nvGraphicFramePr>
        <p:xfrm>
          <a:off x="11950415" y="8725931"/>
          <a:ext cx="3000000" cy="3000001"/>
        </p:xfrm>
        <a:graphic>
          <a:graphicData uri="http://schemas.openxmlformats.org/drawingml/2006/table">
            <a:tbl>
              <a:tblPr bandRow="1" firstCol="1" firstRow="1">
                <a:noFill/>
                <a:tableStyleId>{F308E210-06B9-4A9F-9437-99A29E9D83A1}</a:tableStyleId>
              </a:tblPr>
              <a:tblGrid>
                <a:gridCol w="1574875"/>
                <a:gridCol w="1574875"/>
                <a:gridCol w="1574875"/>
                <a:gridCol w="1574875"/>
                <a:gridCol w="1574875"/>
                <a:gridCol w="1574875"/>
                <a:gridCol w="1574875"/>
              </a:tblGrid>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t/>
                      </a:r>
                      <a:endParaRPr b="0" sz="2400" u="none" cap="none" strike="noStrike">
                        <a:solidFill>
                          <a:srgbClr val="FFFFFF"/>
                        </a:solidFill>
                        <a:latin typeface="Helvetica Neue Light"/>
                        <a:ea typeface="Helvetica Neue Light"/>
                        <a:cs typeface="Helvetica Neue Light"/>
                        <a:sym typeface="Helvetica Neue Light"/>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b="0" lang="en-US" sz="24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1600"/>
                        <a:buFont typeface="Helvetica Neue Light"/>
                        <a:buNone/>
                      </a:pPr>
                      <a:r>
                        <a:rPr b="0" i="1" lang="en-US" sz="16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total 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281690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70423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84507</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211268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352113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1000000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717950">
                <a:tc>
                  <a:txBody>
                    <a:bodyPr/>
                    <a:lstStyle/>
                    <a:p>
                      <a:pPr indent="0" lvl="0" marL="0" marR="0" rtl="0" algn="ctr">
                        <a:lnSpc>
                          <a:spcPct val="100000"/>
                        </a:lnSpc>
                        <a:spcBef>
                          <a:spcPts val="0"/>
                        </a:spcBef>
                        <a:spcAft>
                          <a:spcPts val="0"/>
                        </a:spcAft>
                        <a:buClr>
                          <a:srgbClr val="FFFFFF"/>
                        </a:buClr>
                        <a:buSzPts val="2400"/>
                        <a:buFont typeface="Helvetica Neue Light"/>
                        <a:buNone/>
                      </a:pPr>
                      <a:r>
                        <a:rPr lang="en-US" sz="2400" u="none" cap="none" strike="noStrike">
                          <a:solidFill>
                            <a:srgbClr val="FFFFFF"/>
                          </a:solidFill>
                          <a:latin typeface="Helvetica Neue Light"/>
                          <a:ea typeface="Helvetica Neue Light"/>
                          <a:cs typeface="Helvetica Neue Light"/>
                          <a:sym typeface="Helvetica Neue Light"/>
                        </a:rPr>
                        <a:t>Sample 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18181</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36363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36363</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909090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700"/>
                        <a:buFont typeface="Arial"/>
                        <a:buNone/>
                      </a:pPr>
                      <a:r>
                        <a:rPr lang="en-US" sz="2700" u="none" cap="none" strike="noStrike">
                          <a:latin typeface="Arial"/>
                          <a:ea typeface="Arial"/>
                          <a:cs typeface="Arial"/>
                          <a:sym typeface="Arial"/>
                        </a:rPr>
                        <a:t>973236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C82506"/>
                        </a:buClr>
                        <a:buSzPts val="2700"/>
                        <a:buFont typeface="Arial"/>
                        <a:buNone/>
                      </a:pPr>
                      <a:r>
                        <a:rPr i="1" lang="en-US" sz="2700" u="none" cap="none" strike="noStrike">
                          <a:solidFill>
                            <a:srgbClr val="C82506"/>
                          </a:solidFill>
                          <a:latin typeface="Arial"/>
                          <a:ea typeface="Arial"/>
                          <a:cs typeface="Arial"/>
                          <a:sym typeface="Arial"/>
                        </a:rPr>
                        <a:t>1000000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64" name="Google Shape;1064;p37"/>
          <p:cNvSpPr/>
          <p:nvPr/>
        </p:nvSpPr>
        <p:spPr>
          <a:xfrm rot="10800000">
            <a:off x="17815373" y="7197063"/>
            <a:ext cx="1097660" cy="1404674"/>
          </a:xfrm>
          <a:custGeom>
            <a:rect b="b" l="l" r="r" t="t"/>
            <a:pathLst>
              <a:path extrusionOk="0" h="21600" w="2160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65" name="Google Shape;1065;p37"/>
          <p:cNvSpPr txBox="1"/>
          <p:nvPr/>
        </p:nvSpPr>
        <p:spPr>
          <a:xfrm>
            <a:off x="18472254" y="7074570"/>
            <a:ext cx="1722340" cy="913060"/>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2800"/>
              <a:buFont typeface="Helvetica Neue"/>
              <a:buNone/>
            </a:pPr>
            <a:r>
              <a:rPr b="0" i="0" lang="en-US" sz="2800" u="none" cap="none" strike="noStrike">
                <a:solidFill>
                  <a:srgbClr val="000000"/>
                </a:solidFill>
                <a:latin typeface="Helvetica Neue"/>
                <a:ea typeface="Helvetica Neue"/>
                <a:cs typeface="Helvetica Neue"/>
                <a:sym typeface="Helvetica Neue"/>
              </a:rPr>
              <a:t>Calculate TPM</a:t>
            </a:r>
            <a:endParaRPr/>
          </a:p>
        </p:txBody>
      </p:sp>
      <p:pic>
        <p:nvPicPr>
          <p:cNvPr descr="Oval Oval" id="1066" name="Google Shape;1066;p37"/>
          <p:cNvPicPr preferRelativeResize="0"/>
          <p:nvPr/>
        </p:nvPicPr>
        <p:blipFill rotWithShape="1">
          <a:blip r:embed="rId3">
            <a:alphaModFix/>
          </a:blip>
          <a:srcRect b="0" l="0" r="0" t="0"/>
          <a:stretch/>
        </p:blipFill>
        <p:spPr>
          <a:xfrm>
            <a:off x="7528607" y="4333000"/>
            <a:ext cx="1097660" cy="1392397"/>
          </a:xfrm>
          <a:prstGeom prst="rect">
            <a:avLst/>
          </a:prstGeom>
          <a:noFill/>
          <a:ln>
            <a:noFill/>
          </a:ln>
        </p:spPr>
      </p:pic>
      <p:pic>
        <p:nvPicPr>
          <p:cNvPr descr="Oval Oval" id="1067" name="Google Shape;1067;p37"/>
          <p:cNvPicPr preferRelativeResize="0"/>
          <p:nvPr/>
        </p:nvPicPr>
        <p:blipFill rotWithShape="1">
          <a:blip r:embed="rId4">
            <a:alphaModFix/>
          </a:blip>
          <a:srcRect b="0" l="0" r="0" t="0"/>
          <a:stretch/>
        </p:blipFill>
        <p:spPr>
          <a:xfrm>
            <a:off x="18183909" y="9365279"/>
            <a:ext cx="1722339" cy="1541298"/>
          </a:xfrm>
          <a:prstGeom prst="rect">
            <a:avLst/>
          </a:prstGeom>
          <a:noFill/>
          <a:ln>
            <a:noFill/>
          </a:ln>
        </p:spPr>
      </p:pic>
      <p:pic>
        <p:nvPicPr>
          <p:cNvPr descr="Oval Oval" id="1068" name="Google Shape;1068;p37"/>
          <p:cNvPicPr preferRelativeResize="0"/>
          <p:nvPr/>
        </p:nvPicPr>
        <p:blipFill rotWithShape="1">
          <a:blip r:embed="rId5">
            <a:alphaModFix/>
          </a:blip>
          <a:srcRect b="0" l="0" r="0" t="0"/>
          <a:stretch/>
        </p:blipFill>
        <p:spPr>
          <a:xfrm>
            <a:off x="9116107" y="5010635"/>
            <a:ext cx="1097660" cy="782797"/>
          </a:xfrm>
          <a:prstGeom prst="rect">
            <a:avLst/>
          </a:prstGeom>
          <a:noFill/>
          <a:ln>
            <a:noFill/>
          </a:ln>
        </p:spPr>
      </p:pic>
      <p:pic>
        <p:nvPicPr>
          <p:cNvPr descr="Oval Oval" id="1069" name="Google Shape;1069;p37"/>
          <p:cNvPicPr preferRelativeResize="0"/>
          <p:nvPr/>
        </p:nvPicPr>
        <p:blipFill rotWithShape="1">
          <a:blip r:embed="rId3">
            <a:alphaModFix/>
          </a:blip>
          <a:srcRect b="0" l="0" r="0" t="0"/>
          <a:stretch/>
        </p:blipFill>
        <p:spPr>
          <a:xfrm>
            <a:off x="13243607" y="6898402"/>
            <a:ext cx="1097660" cy="1392397"/>
          </a:xfrm>
          <a:prstGeom prst="rect">
            <a:avLst/>
          </a:prstGeom>
          <a:noFill/>
          <a:ln>
            <a:noFill/>
          </a:ln>
        </p:spPr>
      </p:pic>
      <p:grpSp>
        <p:nvGrpSpPr>
          <p:cNvPr id="1070" name="Google Shape;1070;p37"/>
          <p:cNvGrpSpPr/>
          <p:nvPr/>
        </p:nvGrpSpPr>
        <p:grpSpPr>
          <a:xfrm>
            <a:off x="9025630" y="4961629"/>
            <a:ext cx="12187913" cy="5984743"/>
            <a:chOff x="-194806" y="-194806"/>
            <a:chExt cx="12187911" cy="5984741"/>
          </a:xfrm>
        </p:grpSpPr>
        <p:grpSp>
          <p:nvGrpSpPr>
            <p:cNvPr id="1071" name="Google Shape;1071;p37"/>
            <p:cNvGrpSpPr/>
            <p:nvPr/>
          </p:nvGrpSpPr>
          <p:grpSpPr>
            <a:xfrm>
              <a:off x="-194806" y="-194806"/>
              <a:ext cx="1278612" cy="871737"/>
              <a:chOff x="-194804" y="-194805"/>
              <a:chExt cx="1278610" cy="871736"/>
            </a:xfrm>
          </p:grpSpPr>
          <p:pic>
            <p:nvPicPr>
              <p:cNvPr descr="Line Line" id="1072" name="Google Shape;1072;p37"/>
              <p:cNvPicPr preferRelativeResize="0"/>
              <p:nvPr/>
            </p:nvPicPr>
            <p:blipFill rotWithShape="1">
              <a:blip r:embed="rId7">
                <a:alphaModFix/>
              </a:blip>
              <a:srcRect b="0" l="0" r="0" t="0"/>
              <a:stretch/>
            </p:blipFill>
            <p:spPr>
              <a:xfrm rot="-9091675">
                <a:off x="-204844" y="97379"/>
                <a:ext cx="1298688" cy="287369"/>
              </a:xfrm>
              <a:prstGeom prst="rect">
                <a:avLst/>
              </a:prstGeom>
              <a:noFill/>
              <a:ln>
                <a:noFill/>
              </a:ln>
            </p:spPr>
          </p:pic>
          <p:pic>
            <p:nvPicPr>
              <p:cNvPr descr="Line Line" id="1073" name="Google Shape;1073;p37"/>
              <p:cNvPicPr preferRelativeResize="0"/>
              <p:nvPr/>
            </p:nvPicPr>
            <p:blipFill rotWithShape="1">
              <a:blip r:embed="rId7">
                <a:alphaModFix/>
              </a:blip>
              <a:srcRect b="0" l="0" r="0" t="0"/>
              <a:stretch/>
            </p:blipFill>
            <p:spPr>
              <a:xfrm rot="-1708325">
                <a:off x="-204844" y="97379"/>
                <a:ext cx="1298689" cy="287369"/>
              </a:xfrm>
              <a:prstGeom prst="rect">
                <a:avLst/>
              </a:prstGeom>
              <a:noFill/>
              <a:ln>
                <a:noFill/>
              </a:ln>
            </p:spPr>
          </p:pic>
        </p:grpSp>
        <p:grpSp>
          <p:nvGrpSpPr>
            <p:cNvPr id="1074" name="Google Shape;1074;p37"/>
            <p:cNvGrpSpPr/>
            <p:nvPr/>
          </p:nvGrpSpPr>
          <p:grpSpPr>
            <a:xfrm>
              <a:off x="5507495" y="2362730"/>
              <a:ext cx="1278610" cy="871737"/>
              <a:chOff x="-194804" y="-194804"/>
              <a:chExt cx="1278609" cy="871736"/>
            </a:xfrm>
          </p:grpSpPr>
          <p:pic>
            <p:nvPicPr>
              <p:cNvPr descr="Line Line" id="1075" name="Google Shape;1075;p37"/>
              <p:cNvPicPr preferRelativeResize="0"/>
              <p:nvPr/>
            </p:nvPicPr>
            <p:blipFill rotWithShape="1">
              <a:blip r:embed="rId7">
                <a:alphaModFix/>
              </a:blip>
              <a:srcRect b="0" l="0" r="0" t="0"/>
              <a:stretch/>
            </p:blipFill>
            <p:spPr>
              <a:xfrm rot="-9091675">
                <a:off x="-204844" y="97379"/>
                <a:ext cx="1298688" cy="287369"/>
              </a:xfrm>
              <a:prstGeom prst="rect">
                <a:avLst/>
              </a:prstGeom>
              <a:noFill/>
              <a:ln>
                <a:noFill/>
              </a:ln>
            </p:spPr>
          </p:pic>
          <p:pic>
            <p:nvPicPr>
              <p:cNvPr descr="Line Line" id="1076" name="Google Shape;1076;p37"/>
              <p:cNvPicPr preferRelativeResize="0"/>
              <p:nvPr/>
            </p:nvPicPr>
            <p:blipFill rotWithShape="1">
              <a:blip r:embed="rId7">
                <a:alphaModFix/>
              </a:blip>
              <a:srcRect b="0" l="0" r="0" t="0"/>
              <a:stretch/>
            </p:blipFill>
            <p:spPr>
              <a:xfrm rot="-1708325">
                <a:off x="-204844" y="97379"/>
                <a:ext cx="1298688" cy="287369"/>
              </a:xfrm>
              <a:prstGeom prst="rect">
                <a:avLst/>
              </a:prstGeom>
              <a:noFill/>
              <a:ln>
                <a:noFill/>
              </a:ln>
            </p:spPr>
          </p:pic>
        </p:grpSp>
        <p:grpSp>
          <p:nvGrpSpPr>
            <p:cNvPr id="1077" name="Google Shape;1077;p37"/>
            <p:cNvGrpSpPr/>
            <p:nvPr/>
          </p:nvGrpSpPr>
          <p:grpSpPr>
            <a:xfrm>
              <a:off x="10714495" y="4918198"/>
              <a:ext cx="1278610" cy="871738"/>
              <a:chOff x="-194804" y="-194804"/>
              <a:chExt cx="1278609" cy="871736"/>
            </a:xfrm>
          </p:grpSpPr>
          <p:pic>
            <p:nvPicPr>
              <p:cNvPr descr="Line Line" id="1078" name="Google Shape;1078;p37"/>
              <p:cNvPicPr preferRelativeResize="0"/>
              <p:nvPr/>
            </p:nvPicPr>
            <p:blipFill rotWithShape="1">
              <a:blip r:embed="rId7">
                <a:alphaModFix/>
              </a:blip>
              <a:srcRect b="0" l="0" r="0" t="0"/>
              <a:stretch/>
            </p:blipFill>
            <p:spPr>
              <a:xfrm rot="-9091675">
                <a:off x="-204844" y="97379"/>
                <a:ext cx="1298688" cy="287369"/>
              </a:xfrm>
              <a:prstGeom prst="rect">
                <a:avLst/>
              </a:prstGeom>
              <a:noFill/>
              <a:ln>
                <a:noFill/>
              </a:ln>
            </p:spPr>
          </p:pic>
          <p:pic>
            <p:nvPicPr>
              <p:cNvPr descr="Line Line" id="1079" name="Google Shape;1079;p37"/>
              <p:cNvPicPr preferRelativeResize="0"/>
              <p:nvPr/>
            </p:nvPicPr>
            <p:blipFill rotWithShape="1">
              <a:blip r:embed="rId7">
                <a:alphaModFix/>
              </a:blip>
              <a:srcRect b="0" l="0" r="0" t="0"/>
              <a:stretch/>
            </p:blipFill>
            <p:spPr>
              <a:xfrm rot="-1708325">
                <a:off x="-204844" y="97379"/>
                <a:ext cx="1298688" cy="287369"/>
              </a:xfrm>
              <a:prstGeom prst="rect">
                <a:avLst/>
              </a:prstGeom>
              <a:noFill/>
              <a:ln>
                <a:noFill/>
              </a:ln>
            </p:spPr>
          </p:pic>
        </p:grpSp>
      </p:grpSp>
      <p:grpSp>
        <p:nvGrpSpPr>
          <p:cNvPr id="1080" name="Google Shape;1080;p37"/>
          <p:cNvGrpSpPr/>
          <p:nvPr/>
        </p:nvGrpSpPr>
        <p:grpSpPr>
          <a:xfrm>
            <a:off x="890446" y="9027283"/>
            <a:ext cx="9166679" cy="3845642"/>
            <a:chOff x="0" y="0"/>
            <a:chExt cx="9166677" cy="3845641"/>
          </a:xfrm>
        </p:grpSpPr>
        <p:sp>
          <p:nvSpPr>
            <p:cNvPr id="1081" name="Google Shape;1081;p37"/>
            <p:cNvSpPr txBox="1"/>
            <p:nvPr/>
          </p:nvSpPr>
          <p:spPr>
            <a:xfrm>
              <a:off x="98782" y="98782"/>
              <a:ext cx="8969113" cy="3648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400"/>
                <a:buFont typeface="Helvetica Neue"/>
                <a:buNone/>
              </a:pPr>
              <a:r>
                <a:rPr b="1" i="0" lang="en-US" sz="4400" u="none" cap="none" strike="noStrike">
                  <a:solidFill>
                    <a:srgbClr val="000000"/>
                  </a:solidFill>
                  <a:latin typeface="Helvetica Neue"/>
                  <a:ea typeface="Helvetica Neue"/>
                  <a:cs typeface="Helvetica Neue"/>
                  <a:sym typeface="Helvetica Neue"/>
                </a:rPr>
                <a:t>most current normalization methods attempt to find a set of genes with minimal variance across samples for normalization</a:t>
              </a:r>
              <a:endParaRPr/>
            </a:p>
          </p:txBody>
        </p:sp>
        <p:pic>
          <p:nvPicPr>
            <p:cNvPr descr="most current normalization methods attempt to find a set of genes with minimal variance across samples for normalization most current normalization methods attempt to find a set of genes with minimal variance across samples for normalization" id="1082" name="Google Shape;1082;p37"/>
            <p:cNvPicPr preferRelativeResize="0"/>
            <p:nvPr/>
          </p:nvPicPr>
          <p:blipFill rotWithShape="1">
            <a:blip r:embed="rId8">
              <a:alphaModFix/>
            </a:blip>
            <a:srcRect b="0" l="0" r="0" t="0"/>
            <a:stretch/>
          </p:blipFill>
          <p:spPr>
            <a:xfrm>
              <a:off x="0" y="0"/>
              <a:ext cx="9166677" cy="38456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086" name="Shape 1086"/>
        <p:cNvGrpSpPr/>
        <p:nvPr/>
      </p:nvGrpSpPr>
      <p:grpSpPr>
        <a:xfrm>
          <a:off x="0" y="0"/>
          <a:ext cx="0" cy="0"/>
          <a:chOff x="0" y="0"/>
          <a:chExt cx="0" cy="0"/>
        </a:xfrm>
      </p:grpSpPr>
      <p:sp>
        <p:nvSpPr>
          <p:cNvPr id="1087" name="Google Shape;1087;p38"/>
          <p:cNvSpPr txBox="1"/>
          <p:nvPr/>
        </p:nvSpPr>
        <p:spPr>
          <a:xfrm>
            <a:off x="1412742" y="449807"/>
            <a:ext cx="21558515" cy="2530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800"/>
              <a:buFont typeface="Helvetica Neue"/>
              <a:buNone/>
            </a:pPr>
            <a:r>
              <a:rPr b="1" i="0" lang="en-US" sz="7800" u="none" cap="none" strike="noStrike">
                <a:solidFill>
                  <a:srgbClr val="000000"/>
                </a:solidFill>
                <a:latin typeface="Helvetica Neue"/>
                <a:ea typeface="Helvetica Neue"/>
                <a:cs typeface="Helvetica Neue"/>
                <a:sym typeface="Helvetica Neue"/>
              </a:rPr>
              <a:t>Further normalization steps need to be taken before one can compare </a:t>
            </a:r>
            <a:r>
              <a:rPr b="1" i="0" lang="en-US" sz="7800" u="sng" cap="none" strike="noStrike">
                <a:solidFill>
                  <a:srgbClr val="000000"/>
                </a:solidFill>
                <a:latin typeface="Helvetica Neue"/>
                <a:ea typeface="Helvetica Neue"/>
                <a:cs typeface="Helvetica Neue"/>
                <a:sym typeface="Helvetica Neue"/>
              </a:rPr>
              <a:t>between</a:t>
            </a:r>
            <a:r>
              <a:rPr b="1" i="0" lang="en-US" sz="7800" u="none" cap="none" strike="noStrike">
                <a:solidFill>
                  <a:srgbClr val="000000"/>
                </a:solidFill>
                <a:latin typeface="Helvetica Neue"/>
                <a:ea typeface="Helvetica Neue"/>
                <a:cs typeface="Helvetica Neue"/>
                <a:sym typeface="Helvetica Neue"/>
              </a:rPr>
              <a:t> samples</a:t>
            </a:r>
            <a:endParaRPr/>
          </a:p>
        </p:txBody>
      </p:sp>
      <p:graphicFrame>
        <p:nvGraphicFramePr>
          <p:cNvPr id="1088" name="Google Shape;1088;p38"/>
          <p:cNvGraphicFramePr/>
          <p:nvPr/>
        </p:nvGraphicFramePr>
        <p:xfrm>
          <a:off x="3755422" y="4101007"/>
          <a:ext cx="3000000" cy="3000000"/>
        </p:xfrm>
        <a:graphic>
          <a:graphicData uri="http://schemas.openxmlformats.org/drawingml/2006/table">
            <a:tbl>
              <a:tblPr bandRow="1" firstCol="1" firstRow="1">
                <a:noFill/>
                <a:tableStyleId>{F308E210-06B9-4A9F-9437-99A29E9D83A1}</a:tableStyleId>
              </a:tblPr>
              <a:tblGrid>
                <a:gridCol w="2500525"/>
                <a:gridCol w="2500525"/>
                <a:gridCol w="2500525"/>
                <a:gridCol w="2500525"/>
                <a:gridCol w="2500525"/>
                <a:gridCol w="2500525"/>
                <a:gridCol w="2500525"/>
              </a:tblGrid>
              <a:tr h="1232750">
                <a:tc>
                  <a:txBody>
                    <a:bodyPr/>
                    <a:lstStyle/>
                    <a:p>
                      <a:pPr indent="0" lvl="0" marL="0" marR="0" rtl="0" algn="ctr">
                        <a:lnSpc>
                          <a:spcPct val="100000"/>
                        </a:lnSpc>
                        <a:spcBef>
                          <a:spcPts val="0"/>
                        </a:spcBef>
                        <a:spcAft>
                          <a:spcPts val="0"/>
                        </a:spcAft>
                        <a:buClr>
                          <a:srgbClr val="FFFFFF"/>
                        </a:buClr>
                        <a:buSzPts val="3600"/>
                        <a:buFont typeface="Helvetica Neue"/>
                        <a:buNone/>
                      </a:pPr>
                      <a:r>
                        <a:t/>
                      </a:r>
                      <a:endParaRPr sz="3600" u="none" cap="none" strike="noStrike">
                        <a:solidFill>
                          <a:srgbClr val="FFFFFF"/>
                        </a:solidFill>
                        <a:latin typeface="Helvetica Neue"/>
                        <a:ea typeface="Helvetica Neue"/>
                        <a:cs typeface="Helvetica Neue"/>
                        <a:sym typeface="Helvetica Neue"/>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A</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C</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D</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E</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total counts</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Control</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Treatment</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76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089" name="Google Shape;1089;p38"/>
          <p:cNvGraphicFramePr/>
          <p:nvPr/>
        </p:nvGraphicFramePr>
        <p:xfrm>
          <a:off x="3755422" y="4101007"/>
          <a:ext cx="3000000" cy="3000000"/>
        </p:xfrm>
        <a:graphic>
          <a:graphicData uri="http://schemas.openxmlformats.org/drawingml/2006/table">
            <a:tbl>
              <a:tblPr bandRow="1" firstCol="1" firstRow="1">
                <a:noFill/>
                <a:tableStyleId>{F308E210-06B9-4A9F-9437-99A29E9D83A1}</a:tableStyleId>
              </a:tblPr>
              <a:tblGrid>
                <a:gridCol w="2500525"/>
                <a:gridCol w="2500525"/>
                <a:gridCol w="2500525"/>
                <a:gridCol w="2500525"/>
                <a:gridCol w="2500525"/>
                <a:gridCol w="2500525"/>
                <a:gridCol w="2500525"/>
              </a:tblGrid>
              <a:tr h="1232750">
                <a:tc>
                  <a:txBody>
                    <a:bodyPr/>
                    <a:lstStyle/>
                    <a:p>
                      <a:pPr indent="0" lvl="0" marL="0" marR="0" rtl="0" algn="ctr">
                        <a:lnSpc>
                          <a:spcPct val="100000"/>
                        </a:lnSpc>
                        <a:spcBef>
                          <a:spcPts val="0"/>
                        </a:spcBef>
                        <a:spcAft>
                          <a:spcPts val="0"/>
                        </a:spcAft>
                        <a:buClr>
                          <a:srgbClr val="FFFFFF"/>
                        </a:buClr>
                        <a:buSzPts val="3600"/>
                        <a:buFont typeface="Helvetica Neue"/>
                        <a:buNone/>
                      </a:pPr>
                      <a:r>
                        <a:t/>
                      </a:r>
                      <a:endParaRPr sz="3600" u="none" cap="none" strike="noStrike">
                        <a:solidFill>
                          <a:srgbClr val="FFFFFF"/>
                        </a:solidFill>
                        <a:latin typeface="Helvetica Neue"/>
                        <a:ea typeface="Helvetica Neue"/>
                        <a:cs typeface="Helvetica Neue"/>
                        <a:sym typeface="Helvetica Neue"/>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A</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C</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D</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E</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total counts</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Control</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r>
                        <a:rPr lang="en-US" sz="4200" u="none" cap="none" strike="noStrike">
                          <a:solidFill>
                            <a:srgbClr val="C82506"/>
                          </a:solidFil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r>
                        <a:rPr lang="en-US" sz="4200" u="none" cap="none" strike="noStrike">
                          <a:solidFill>
                            <a:srgbClr val="C82506"/>
                          </a:solidFil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r>
                        <a:rPr lang="en-US" sz="4200" u="none" cap="none" strike="noStrike">
                          <a:solidFill>
                            <a:srgbClr val="C82506"/>
                          </a:solidFil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r>
                        <a:rPr lang="en-US" sz="4200" u="none" cap="none" strike="noStrike">
                          <a:solidFill>
                            <a:srgbClr val="C82506"/>
                          </a:solidFil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r>
                        <a:rPr lang="en-US" sz="4200" u="none" cap="none" strike="noStrike">
                          <a:solidFill>
                            <a:srgbClr val="C82506"/>
                          </a:solidFil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Treatment</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r>
                        <a:rPr lang="en-US" sz="4200" u="none" cap="none" strike="noStrike">
                          <a:solidFill>
                            <a:srgbClr val="C82506"/>
                          </a:solidFil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r>
                        <a:rPr lang="en-US" sz="4200" u="none" cap="none" strike="noStrike">
                          <a:solidFill>
                            <a:srgbClr val="C82506"/>
                          </a:solidFil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r>
                        <a:rPr lang="en-US" sz="4200" u="none" cap="none" strike="noStrike">
                          <a:solidFill>
                            <a:srgbClr val="C82506"/>
                          </a:solidFil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r>
                        <a:rPr lang="en-US" sz="4200" u="none" cap="none" strike="noStrike">
                          <a:solidFill>
                            <a:srgbClr val="C82506"/>
                          </a:solidFil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76</a:t>
                      </a:r>
                      <a:r>
                        <a:rPr lang="en-US" sz="4200" u="none" cap="none" strike="noStrike">
                          <a:solidFill>
                            <a:srgbClr val="C82506"/>
                          </a:solidFil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piex.pdf" id="1090" name="Google Shape;1090;p38"/>
          <p:cNvPicPr preferRelativeResize="0"/>
          <p:nvPr/>
        </p:nvPicPr>
        <p:blipFill rotWithShape="1">
          <a:blip r:embed="rId3">
            <a:alphaModFix/>
          </a:blip>
          <a:srcRect b="17265" l="34237" r="27410" t="9264"/>
          <a:stretch/>
        </p:blipFill>
        <p:spPr>
          <a:xfrm rot="4821951">
            <a:off x="8463956" y="9497222"/>
            <a:ext cx="4013662" cy="3883849"/>
          </a:xfrm>
          <a:prstGeom prst="rect">
            <a:avLst/>
          </a:prstGeom>
          <a:noFill/>
          <a:ln>
            <a:noFill/>
          </a:ln>
        </p:spPr>
      </p:pic>
      <p:grpSp>
        <p:nvGrpSpPr>
          <p:cNvPr id="1091" name="Google Shape;1091;p38"/>
          <p:cNvGrpSpPr/>
          <p:nvPr/>
        </p:nvGrpSpPr>
        <p:grpSpPr>
          <a:xfrm>
            <a:off x="3527229" y="8601850"/>
            <a:ext cx="4951863" cy="4922201"/>
            <a:chOff x="0" y="6617"/>
            <a:chExt cx="4951861" cy="4922200"/>
          </a:xfrm>
        </p:grpSpPr>
        <p:pic>
          <p:nvPicPr>
            <p:cNvPr descr="pie1.pdf" id="1092" name="Google Shape;1092;p38"/>
            <p:cNvPicPr preferRelativeResize="0"/>
            <p:nvPr/>
          </p:nvPicPr>
          <p:blipFill rotWithShape="1">
            <a:blip r:embed="rId4">
              <a:alphaModFix/>
            </a:blip>
            <a:srcRect b="12309" l="29624" r="23060" t="12310"/>
            <a:stretch/>
          </p:blipFill>
          <p:spPr>
            <a:xfrm>
              <a:off x="0" y="943973"/>
              <a:ext cx="4951861" cy="3984844"/>
            </a:xfrm>
            <a:prstGeom prst="rect">
              <a:avLst/>
            </a:prstGeom>
            <a:noFill/>
            <a:ln>
              <a:noFill/>
            </a:ln>
          </p:spPr>
        </p:pic>
        <p:sp>
          <p:nvSpPr>
            <p:cNvPr id="1093" name="Google Shape;1093;p38"/>
            <p:cNvSpPr txBox="1"/>
            <p:nvPr/>
          </p:nvSpPr>
          <p:spPr>
            <a:xfrm>
              <a:off x="1374744" y="6617"/>
              <a:ext cx="2202582" cy="85870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Arial"/>
                <a:buNone/>
              </a:pPr>
              <a:r>
                <a:rPr b="0" i="0" lang="en-US" sz="5000" u="none" cap="none" strike="noStrike">
                  <a:solidFill>
                    <a:srgbClr val="000000"/>
                  </a:solidFill>
                  <a:latin typeface="Arial"/>
                  <a:ea typeface="Arial"/>
                  <a:cs typeface="Arial"/>
                  <a:sym typeface="Arial"/>
                </a:rPr>
                <a:t>Control</a:t>
              </a:r>
              <a:endParaRPr/>
            </a:p>
          </p:txBody>
        </p:sp>
      </p:grpSp>
      <p:sp>
        <p:nvSpPr>
          <p:cNvPr id="1094" name="Google Shape;1094;p38"/>
          <p:cNvSpPr txBox="1"/>
          <p:nvPr/>
        </p:nvSpPr>
        <p:spPr>
          <a:xfrm>
            <a:off x="8914153" y="8641263"/>
            <a:ext cx="3025789" cy="85870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Arial"/>
              <a:buNone/>
            </a:pPr>
            <a:r>
              <a:rPr b="0" i="0" lang="en-US" sz="5000" u="none" cap="none" strike="noStrike">
                <a:solidFill>
                  <a:srgbClr val="000000"/>
                </a:solidFill>
                <a:latin typeface="Arial"/>
                <a:ea typeface="Arial"/>
                <a:cs typeface="Arial"/>
                <a:sym typeface="Arial"/>
              </a:rPr>
              <a:t>Treatment</a:t>
            </a:r>
            <a:endParaRPr/>
          </a:p>
        </p:txBody>
      </p:sp>
      <p:graphicFrame>
        <p:nvGraphicFramePr>
          <p:cNvPr id="1095" name="Google Shape;1095;p38"/>
          <p:cNvGraphicFramePr/>
          <p:nvPr/>
        </p:nvGraphicFramePr>
        <p:xfrm>
          <a:off x="3755422" y="4101007"/>
          <a:ext cx="3000000" cy="3000000"/>
        </p:xfrm>
        <a:graphic>
          <a:graphicData uri="http://schemas.openxmlformats.org/drawingml/2006/table">
            <a:tbl>
              <a:tblPr bandRow="1" firstCol="1" firstRow="1">
                <a:noFill/>
                <a:tableStyleId>{F308E210-06B9-4A9F-9437-99A29E9D83A1}</a:tableStyleId>
              </a:tblPr>
              <a:tblGrid>
                <a:gridCol w="2500525"/>
                <a:gridCol w="2500525"/>
                <a:gridCol w="2500525"/>
                <a:gridCol w="2500525"/>
                <a:gridCol w="2500525"/>
                <a:gridCol w="2500525"/>
                <a:gridCol w="2500525"/>
              </a:tblGrid>
              <a:tr h="1232750">
                <a:tc>
                  <a:txBody>
                    <a:bodyPr/>
                    <a:lstStyle/>
                    <a:p>
                      <a:pPr indent="0" lvl="0" marL="0" marR="0" rtl="0" algn="ctr">
                        <a:lnSpc>
                          <a:spcPct val="100000"/>
                        </a:lnSpc>
                        <a:spcBef>
                          <a:spcPts val="0"/>
                        </a:spcBef>
                        <a:spcAft>
                          <a:spcPts val="0"/>
                        </a:spcAft>
                        <a:buClr>
                          <a:srgbClr val="FFFFFF"/>
                        </a:buClr>
                        <a:buSzPts val="3600"/>
                        <a:buFont typeface="Helvetica Neue"/>
                        <a:buNone/>
                      </a:pPr>
                      <a:r>
                        <a:t/>
                      </a:r>
                      <a:endParaRPr sz="3600" u="none" cap="none" strike="noStrike">
                        <a:solidFill>
                          <a:srgbClr val="FFFFFF"/>
                        </a:solidFill>
                        <a:latin typeface="Helvetica Neue"/>
                        <a:ea typeface="Helvetica Neue"/>
                        <a:cs typeface="Helvetica Neue"/>
                        <a:sym typeface="Helvetica Neue"/>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A</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C</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D</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E</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total counts</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Control</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Treatment</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0.06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0.76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100</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pSp>
        <p:nvGrpSpPr>
          <p:cNvPr id="1096" name="Google Shape;1096;p38"/>
          <p:cNvGrpSpPr/>
          <p:nvPr/>
        </p:nvGrpSpPr>
        <p:grpSpPr>
          <a:xfrm>
            <a:off x="12531773" y="10322373"/>
            <a:ext cx="8564902" cy="1826344"/>
            <a:chOff x="0" y="-1"/>
            <a:chExt cx="8564901" cy="1826342"/>
          </a:xfrm>
        </p:grpSpPr>
        <p:sp>
          <p:nvSpPr>
            <p:cNvPr id="1097" name="Google Shape;1097;p38"/>
            <p:cNvSpPr txBox="1"/>
            <p:nvPr/>
          </p:nvSpPr>
          <p:spPr>
            <a:xfrm>
              <a:off x="98782" y="98782"/>
              <a:ext cx="8367336" cy="16287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400"/>
                <a:buFont typeface="Helvetica Neue"/>
                <a:buNone/>
              </a:pPr>
              <a:r>
                <a:rPr b="1" i="0" lang="en-US" sz="4400" u="none" cap="none" strike="noStrike">
                  <a:solidFill>
                    <a:srgbClr val="000000"/>
                  </a:solidFill>
                  <a:latin typeface="Helvetica Neue"/>
                  <a:ea typeface="Helvetica Neue"/>
                  <a:cs typeface="Helvetica Neue"/>
                  <a:sym typeface="Helvetica Neue"/>
                </a:rPr>
                <a:t>every gene appears to be differentially expressed!</a:t>
              </a:r>
              <a:endParaRPr/>
            </a:p>
          </p:txBody>
        </p:sp>
        <p:pic>
          <p:nvPicPr>
            <p:cNvPr descr="every gene appears to be differentially expressed! every gene appears to be differentially expressed!" id="1098" name="Google Shape;1098;p38"/>
            <p:cNvPicPr preferRelativeResize="0"/>
            <p:nvPr/>
          </p:nvPicPr>
          <p:blipFill rotWithShape="1">
            <a:blip r:embed="rId5">
              <a:alphaModFix/>
            </a:blip>
            <a:srcRect b="0" l="0" r="0" t="0"/>
            <a:stretch/>
          </p:blipFill>
          <p:spPr>
            <a:xfrm>
              <a:off x="0" y="-1"/>
              <a:ext cx="8564901" cy="182634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000"/>
                                        <p:tgtEl>
                                          <p:spTgt spid="10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000"/>
                                        <p:tgtEl>
                                          <p:spTgt spid="1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5F5F5"/>
        </a:solidFill>
      </p:bgPr>
    </p:bg>
    <p:spTree>
      <p:nvGrpSpPr>
        <p:cNvPr id="1102" name="Shape 1102"/>
        <p:cNvGrpSpPr/>
        <p:nvPr/>
      </p:nvGrpSpPr>
      <p:grpSpPr>
        <a:xfrm>
          <a:off x="0" y="0"/>
          <a:ext cx="0" cy="0"/>
          <a:chOff x="0" y="0"/>
          <a:chExt cx="0" cy="0"/>
        </a:xfrm>
      </p:grpSpPr>
      <p:sp>
        <p:nvSpPr>
          <p:cNvPr id="1103" name="Google Shape;1103;p39"/>
          <p:cNvSpPr txBox="1"/>
          <p:nvPr/>
        </p:nvSpPr>
        <p:spPr>
          <a:xfrm>
            <a:off x="4596861" y="394475"/>
            <a:ext cx="15190278" cy="31527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600"/>
              <a:buFont typeface="Helvetica Neue"/>
              <a:buNone/>
            </a:pPr>
            <a:r>
              <a:rPr b="1" i="0" lang="en-US" sz="6600" u="none" cap="none" strike="noStrike">
                <a:solidFill>
                  <a:srgbClr val="000000"/>
                </a:solidFill>
                <a:latin typeface="Helvetica Neue"/>
                <a:ea typeface="Helvetica Neue"/>
                <a:cs typeface="Helvetica Neue"/>
                <a:sym typeface="Helvetica Neue"/>
              </a:rPr>
              <a:t>Further normalization steps need to be taken before one can compare </a:t>
            </a:r>
            <a:r>
              <a:rPr b="1" i="0" lang="en-US" sz="6600" u="sng" cap="none" strike="noStrike">
                <a:solidFill>
                  <a:srgbClr val="000000"/>
                </a:solidFill>
                <a:latin typeface="Helvetica Neue"/>
                <a:ea typeface="Helvetica Neue"/>
                <a:cs typeface="Helvetica Neue"/>
                <a:sym typeface="Helvetica Neue"/>
              </a:rPr>
              <a:t>between</a:t>
            </a:r>
            <a:r>
              <a:rPr b="1" i="0" lang="en-US" sz="6600" u="none" cap="none" strike="noStrike">
                <a:solidFill>
                  <a:srgbClr val="000000"/>
                </a:solidFill>
                <a:latin typeface="Helvetica Neue"/>
                <a:ea typeface="Helvetica Neue"/>
                <a:cs typeface="Helvetica Neue"/>
                <a:sym typeface="Helvetica Neue"/>
              </a:rPr>
              <a:t> samples</a:t>
            </a:r>
            <a:endParaRPr/>
          </a:p>
        </p:txBody>
      </p:sp>
      <p:graphicFrame>
        <p:nvGraphicFramePr>
          <p:cNvPr id="1104" name="Google Shape;1104;p39"/>
          <p:cNvGraphicFramePr/>
          <p:nvPr/>
        </p:nvGraphicFramePr>
        <p:xfrm>
          <a:off x="3755422" y="4101007"/>
          <a:ext cx="3000000" cy="3000000"/>
        </p:xfrm>
        <a:graphic>
          <a:graphicData uri="http://schemas.openxmlformats.org/drawingml/2006/table">
            <a:tbl>
              <a:tblPr bandRow="1" firstCol="1" firstRow="1">
                <a:noFill/>
                <a:tableStyleId>{F308E210-06B9-4A9F-9437-99A29E9D83A1}</a:tableStyleId>
              </a:tblPr>
              <a:tblGrid>
                <a:gridCol w="2500525"/>
                <a:gridCol w="2500525"/>
                <a:gridCol w="2500525"/>
                <a:gridCol w="2500525"/>
                <a:gridCol w="2500525"/>
                <a:gridCol w="2500525"/>
                <a:gridCol w="2500525"/>
              </a:tblGrid>
              <a:tr h="1232750">
                <a:tc>
                  <a:txBody>
                    <a:bodyPr/>
                    <a:lstStyle/>
                    <a:p>
                      <a:pPr indent="0" lvl="0" marL="0" marR="0" rtl="0" algn="ctr">
                        <a:lnSpc>
                          <a:spcPct val="100000"/>
                        </a:lnSpc>
                        <a:spcBef>
                          <a:spcPts val="0"/>
                        </a:spcBef>
                        <a:spcAft>
                          <a:spcPts val="0"/>
                        </a:spcAft>
                        <a:buClr>
                          <a:srgbClr val="FFFFFF"/>
                        </a:buClr>
                        <a:buSzPts val="3600"/>
                        <a:buFont typeface="Helvetica Neue"/>
                        <a:buNone/>
                      </a:pPr>
                      <a:r>
                        <a:t/>
                      </a:r>
                      <a:endParaRPr sz="3600" u="none" cap="none" strike="noStrike">
                        <a:solidFill>
                          <a:srgbClr val="FFFFFF"/>
                        </a:solidFill>
                        <a:latin typeface="Helvetica Neue"/>
                        <a:ea typeface="Helvetica Neue"/>
                        <a:cs typeface="Helvetica Neue"/>
                        <a:sym typeface="Helvetica Neue"/>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A</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C</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D</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E</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total counts*</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control</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treatment</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76</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105" name="Google Shape;1105;p39"/>
          <p:cNvGraphicFramePr/>
          <p:nvPr/>
        </p:nvGraphicFramePr>
        <p:xfrm>
          <a:off x="3755422" y="4101007"/>
          <a:ext cx="3000000" cy="3000000"/>
        </p:xfrm>
        <a:graphic>
          <a:graphicData uri="http://schemas.openxmlformats.org/drawingml/2006/table">
            <a:tbl>
              <a:tblPr bandRow="1" firstCol="1" firstRow="1">
                <a:noFill/>
                <a:tableStyleId>{F308E210-06B9-4A9F-9437-99A29E9D83A1}</a:tableStyleId>
              </a:tblPr>
              <a:tblGrid>
                <a:gridCol w="2500525"/>
                <a:gridCol w="2500525"/>
                <a:gridCol w="2500525"/>
                <a:gridCol w="2500525"/>
                <a:gridCol w="2500525"/>
                <a:gridCol w="2500525"/>
                <a:gridCol w="2500525"/>
              </a:tblGrid>
              <a:tr h="1232750">
                <a:tc>
                  <a:txBody>
                    <a:bodyPr/>
                    <a:lstStyle/>
                    <a:p>
                      <a:pPr indent="0" lvl="0" marL="0" marR="0" rtl="0" algn="ctr">
                        <a:lnSpc>
                          <a:spcPct val="100000"/>
                        </a:lnSpc>
                        <a:spcBef>
                          <a:spcPts val="0"/>
                        </a:spcBef>
                        <a:spcAft>
                          <a:spcPts val="0"/>
                        </a:spcAft>
                        <a:buClr>
                          <a:srgbClr val="FFFFFF"/>
                        </a:buClr>
                        <a:buSzPts val="3600"/>
                        <a:buFont typeface="Helvetica Neue"/>
                        <a:buNone/>
                      </a:pPr>
                      <a:r>
                        <a:t/>
                      </a:r>
                      <a:endParaRPr sz="3600" u="none" cap="none" strike="noStrike">
                        <a:solidFill>
                          <a:srgbClr val="FFFFFF"/>
                        </a:solidFill>
                        <a:latin typeface="Helvetica Neue"/>
                        <a:ea typeface="Helvetica Neue"/>
                        <a:cs typeface="Helvetica Neue"/>
                        <a:sym typeface="Helvetica Neue"/>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A</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C</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D</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Gene E</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total counts*</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control</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r>
                        <a:rPr lang="en-US" sz="4200" u="none" cap="none" strike="noStrike">
                          <a:solidFill>
                            <a:srgbClr val="C82506"/>
                          </a:solidFill>
                        </a:rPr>
                        <a:t>/8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r>
                        <a:rPr lang="en-US" sz="4200" u="none" cap="none" strike="noStrike">
                          <a:solidFill>
                            <a:srgbClr val="C82506"/>
                          </a:solidFill>
                        </a:rPr>
                        <a:t>/8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r>
                        <a:rPr lang="en-US" sz="4200" u="none" cap="none" strike="noStrike">
                          <a:solidFill>
                            <a:srgbClr val="C82506"/>
                          </a:solidFill>
                        </a:rPr>
                        <a:t>/8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r>
                        <a:rPr lang="en-US" sz="4200" u="none" cap="none" strike="noStrike">
                          <a:solidFill>
                            <a:srgbClr val="C82506"/>
                          </a:solidFill>
                        </a:rPr>
                        <a:t>/8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2</a:t>
                      </a:r>
                      <a:r>
                        <a:rPr lang="en-US" sz="4200" u="none" cap="none" strike="noStrike">
                          <a:solidFill>
                            <a:srgbClr val="C82506"/>
                          </a:solidFill>
                        </a:rPr>
                        <a:t>/8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treatment</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r>
                        <a:rPr lang="en-US" sz="4200" u="none" cap="none" strike="noStrike">
                          <a:solidFill>
                            <a:srgbClr val="C82506"/>
                          </a:solidFill>
                        </a:rPr>
                        <a:t>/24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r>
                        <a:rPr lang="en-US" sz="4200" u="none" cap="none" strike="noStrike">
                          <a:solidFill>
                            <a:srgbClr val="C82506"/>
                          </a:solidFill>
                        </a:rPr>
                        <a:t>/24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r>
                        <a:rPr lang="en-US" sz="4200" u="none" cap="none" strike="noStrike">
                          <a:solidFill>
                            <a:srgbClr val="C82506"/>
                          </a:solidFill>
                        </a:rPr>
                        <a:t>/24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6</a:t>
                      </a:r>
                      <a:r>
                        <a:rPr lang="en-US" sz="4200" u="none" cap="none" strike="noStrike">
                          <a:solidFill>
                            <a:srgbClr val="C82506"/>
                          </a:solidFill>
                        </a:rPr>
                        <a:t>/24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76</a:t>
                      </a:r>
                      <a:r>
                        <a:rPr lang="en-US" sz="4200" u="none" cap="none" strike="noStrike">
                          <a:solidFill>
                            <a:srgbClr val="C82506"/>
                          </a:solidFill>
                        </a:rPr>
                        <a:t>/24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piex.pdf" id="1106" name="Google Shape;1106;p39"/>
          <p:cNvPicPr preferRelativeResize="0"/>
          <p:nvPr/>
        </p:nvPicPr>
        <p:blipFill rotWithShape="1">
          <a:blip r:embed="rId3">
            <a:alphaModFix/>
          </a:blip>
          <a:srcRect b="17265" l="34237" r="27410" t="9264"/>
          <a:stretch/>
        </p:blipFill>
        <p:spPr>
          <a:xfrm rot="4821951">
            <a:off x="8463956" y="9497222"/>
            <a:ext cx="4013662" cy="3883849"/>
          </a:xfrm>
          <a:prstGeom prst="rect">
            <a:avLst/>
          </a:prstGeom>
          <a:noFill/>
          <a:ln>
            <a:noFill/>
          </a:ln>
        </p:spPr>
      </p:pic>
      <p:grpSp>
        <p:nvGrpSpPr>
          <p:cNvPr id="1107" name="Google Shape;1107;p39"/>
          <p:cNvGrpSpPr/>
          <p:nvPr/>
        </p:nvGrpSpPr>
        <p:grpSpPr>
          <a:xfrm>
            <a:off x="3527229" y="8601850"/>
            <a:ext cx="4951863" cy="4922201"/>
            <a:chOff x="0" y="6617"/>
            <a:chExt cx="4951861" cy="4922200"/>
          </a:xfrm>
        </p:grpSpPr>
        <p:pic>
          <p:nvPicPr>
            <p:cNvPr descr="pie1.pdf" id="1108" name="Google Shape;1108;p39"/>
            <p:cNvPicPr preferRelativeResize="0"/>
            <p:nvPr/>
          </p:nvPicPr>
          <p:blipFill rotWithShape="1">
            <a:blip r:embed="rId4">
              <a:alphaModFix/>
            </a:blip>
            <a:srcRect b="12309" l="29624" r="23060" t="12310"/>
            <a:stretch/>
          </p:blipFill>
          <p:spPr>
            <a:xfrm>
              <a:off x="0" y="943973"/>
              <a:ext cx="4951861" cy="3984844"/>
            </a:xfrm>
            <a:prstGeom prst="rect">
              <a:avLst/>
            </a:prstGeom>
            <a:noFill/>
            <a:ln>
              <a:noFill/>
            </a:ln>
          </p:spPr>
        </p:pic>
        <p:sp>
          <p:nvSpPr>
            <p:cNvPr id="1109" name="Google Shape;1109;p39"/>
            <p:cNvSpPr txBox="1"/>
            <p:nvPr/>
          </p:nvSpPr>
          <p:spPr>
            <a:xfrm>
              <a:off x="1374744" y="6617"/>
              <a:ext cx="2202582" cy="85870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Arial"/>
                <a:buNone/>
              </a:pPr>
              <a:r>
                <a:rPr b="0" i="0" lang="en-US" sz="5000" u="none" cap="none" strike="noStrike">
                  <a:solidFill>
                    <a:srgbClr val="000000"/>
                  </a:solidFill>
                  <a:latin typeface="Arial"/>
                  <a:ea typeface="Arial"/>
                  <a:cs typeface="Arial"/>
                  <a:sym typeface="Arial"/>
                </a:rPr>
                <a:t>Control</a:t>
              </a:r>
              <a:endParaRPr/>
            </a:p>
          </p:txBody>
        </p:sp>
      </p:grpSp>
      <p:graphicFrame>
        <p:nvGraphicFramePr>
          <p:cNvPr id="1110" name="Google Shape;1110;p39"/>
          <p:cNvGraphicFramePr/>
          <p:nvPr/>
        </p:nvGraphicFramePr>
        <p:xfrm>
          <a:off x="3943491" y="4101007"/>
          <a:ext cx="3000000" cy="3000000"/>
        </p:xfrm>
        <a:graphic>
          <a:graphicData uri="http://schemas.openxmlformats.org/drawingml/2006/table">
            <a:tbl>
              <a:tblPr bandRow="1" firstCol="1" firstRow="1">
                <a:noFill/>
                <a:tableStyleId>{F308E210-06B9-4A9F-9437-99A29E9D83A1}</a:tableStyleId>
              </a:tblPr>
              <a:tblGrid>
                <a:gridCol w="2500525"/>
                <a:gridCol w="2500525"/>
                <a:gridCol w="2500525"/>
                <a:gridCol w="2500525"/>
                <a:gridCol w="2500525"/>
                <a:gridCol w="2500525"/>
                <a:gridCol w="2500525"/>
              </a:tblGrid>
              <a:tr h="1232750">
                <a:tc>
                  <a:txBody>
                    <a:bodyPr/>
                    <a:lstStyle/>
                    <a:p>
                      <a:pPr indent="0" lvl="0" marL="0" marR="0" rtl="0" algn="ctr">
                        <a:lnSpc>
                          <a:spcPct val="100000"/>
                        </a:lnSpc>
                        <a:spcBef>
                          <a:spcPts val="0"/>
                        </a:spcBef>
                        <a:spcAft>
                          <a:spcPts val="0"/>
                        </a:spcAft>
                        <a:buClr>
                          <a:srgbClr val="FFFFFF"/>
                        </a:buClr>
                        <a:buSzPts val="3600"/>
                        <a:buFont typeface="Helvetica Neue"/>
                        <a:buNone/>
                      </a:pPr>
                      <a:r>
                        <a:t/>
                      </a:r>
                      <a:endParaRPr sz="3600" u="none" cap="none" strike="noStrike">
                        <a:solidFill>
                          <a:srgbClr val="FFFFFF"/>
                        </a:solidFill>
                        <a:latin typeface="Helvetica Neue"/>
                        <a:ea typeface="Helvetica Neue"/>
                        <a:cs typeface="Helvetica Neue"/>
                        <a:sym typeface="Helvetica Neue"/>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A</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100kb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B</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50kb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C</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25kb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D</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5kb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Light"/>
                        <a:buNone/>
                      </a:pPr>
                      <a:r>
                        <a:rPr b="0" lang="en-US" sz="3600" u="none" cap="none" strike="noStrike">
                          <a:solidFill>
                            <a:srgbClr val="FFFFFF"/>
                          </a:solidFill>
                          <a:latin typeface="Helvetica Neue Light"/>
                          <a:ea typeface="Helvetica Neue Light"/>
                          <a:cs typeface="Helvetica Neue Light"/>
                          <a:sym typeface="Helvetica Neue Light"/>
                        </a:rPr>
                        <a:t>Gene E</a:t>
                      </a:r>
                      <a:endParaRPr/>
                    </a:p>
                    <a:p>
                      <a:pPr indent="0" lvl="0" marL="0" marR="0" rtl="0" algn="ctr">
                        <a:lnSpc>
                          <a:spcPct val="100000"/>
                        </a:lnSpc>
                        <a:spcBef>
                          <a:spcPts val="0"/>
                        </a:spcBef>
                        <a:spcAft>
                          <a:spcPts val="0"/>
                        </a:spcAft>
                        <a:buClr>
                          <a:srgbClr val="FFFFFF"/>
                        </a:buClr>
                        <a:buSzPts val="2800"/>
                        <a:buFont typeface="Helvetica Neue Light"/>
                        <a:buNone/>
                      </a:pPr>
                      <a:r>
                        <a:rPr b="0" i="1" lang="en-US" sz="2800" u="none" cap="none" strike="noStrike">
                          <a:solidFill>
                            <a:srgbClr val="FFFFFF"/>
                          </a:solidFill>
                          <a:latin typeface="Helvetica Neue Light"/>
                          <a:ea typeface="Helvetica Neue Light"/>
                          <a:cs typeface="Helvetica Neue Light"/>
                          <a:sym typeface="Helvetica Neue Light"/>
                        </a:rPr>
                        <a:t>1kb</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Total RPK</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control</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0.25</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0.25</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0.25</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0.25</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0.25</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8</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32750">
                <a:tc>
                  <a:txBody>
                    <a:bodyPr/>
                    <a:lstStyle/>
                    <a:p>
                      <a:pPr indent="0" lvl="0" marL="0" marR="0" rtl="0" algn="ctr">
                        <a:lnSpc>
                          <a:spcPct val="100000"/>
                        </a:lnSpc>
                        <a:spcBef>
                          <a:spcPts val="0"/>
                        </a:spcBef>
                        <a:spcAft>
                          <a:spcPts val="0"/>
                        </a:spcAft>
                        <a:buClr>
                          <a:srgbClr val="FFFFFF"/>
                        </a:buClr>
                        <a:buSzPts val="3600"/>
                        <a:buFont typeface="Helvetica Neue"/>
                        <a:buNone/>
                      </a:pPr>
                      <a:r>
                        <a:rPr b="1" lang="en-US" sz="3600" u="none" cap="none" strike="noStrike">
                          <a:solidFill>
                            <a:srgbClr val="FFFFFF"/>
                          </a:solidFill>
                          <a:latin typeface="Helvetica Neue"/>
                          <a:ea typeface="Helvetica Neue"/>
                          <a:cs typeface="Helvetica Neue"/>
                          <a:sym typeface="Helvetica Neue"/>
                        </a:rPr>
                        <a:t>treatment</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0.25</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0.25</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0.25</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0.25</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chemeClr val="dk1"/>
                        </a:buClr>
                        <a:buSzPts val="4200"/>
                        <a:buFont typeface="Arial"/>
                        <a:buNone/>
                      </a:pPr>
                      <a:r>
                        <a:rPr lang="en-US" sz="4200" u="none" cap="none" strike="noStrike">
                          <a:latin typeface="Arial"/>
                          <a:ea typeface="Arial"/>
                          <a:cs typeface="Arial"/>
                          <a:sym typeface="Arial"/>
                        </a:rPr>
                        <a:t>3.17</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83333"/>
                        </a:lnSpc>
                        <a:spcBef>
                          <a:spcPts val="0"/>
                        </a:spcBef>
                        <a:spcAft>
                          <a:spcPts val="0"/>
                        </a:spcAft>
                        <a:buClr>
                          <a:srgbClr val="C82506"/>
                        </a:buClr>
                        <a:buSzPts val="4200"/>
                        <a:buFont typeface="Arial"/>
                        <a:buNone/>
                      </a:pPr>
                      <a:r>
                        <a:rPr i="1" lang="en-US" sz="4200" u="none" cap="none" strike="noStrike">
                          <a:solidFill>
                            <a:srgbClr val="C82506"/>
                          </a:solidFill>
                          <a:latin typeface="Arial"/>
                          <a:ea typeface="Arial"/>
                          <a:cs typeface="Arial"/>
                          <a:sym typeface="Arial"/>
                        </a:rPr>
                        <a:t>24*</a:t>
                      </a:r>
                      <a:endParaRPr/>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pSp>
        <p:nvGrpSpPr>
          <p:cNvPr id="1111" name="Google Shape;1111;p39"/>
          <p:cNvGrpSpPr/>
          <p:nvPr/>
        </p:nvGrpSpPr>
        <p:grpSpPr>
          <a:xfrm>
            <a:off x="13285646" y="8800271"/>
            <a:ext cx="7532745" cy="4518742"/>
            <a:chOff x="0" y="0"/>
            <a:chExt cx="7532743" cy="4518741"/>
          </a:xfrm>
        </p:grpSpPr>
        <p:sp>
          <p:nvSpPr>
            <p:cNvPr id="1112" name="Google Shape;1112;p39"/>
            <p:cNvSpPr txBox="1"/>
            <p:nvPr/>
          </p:nvSpPr>
          <p:spPr>
            <a:xfrm>
              <a:off x="98782" y="98782"/>
              <a:ext cx="7335178" cy="43211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400"/>
                <a:buFont typeface="Helvetica Neue"/>
                <a:buNone/>
              </a:pPr>
              <a:r>
                <a:rPr b="1" i="0" lang="en-US" sz="4400" u="none" cap="none" strike="noStrike">
                  <a:solidFill>
                    <a:srgbClr val="000000"/>
                  </a:solidFill>
                  <a:latin typeface="Helvetica Neue"/>
                  <a:ea typeface="Helvetica Neue"/>
                  <a:cs typeface="Helvetica Neue"/>
                  <a:sym typeface="Helvetica Neue"/>
                </a:rPr>
                <a:t>most current normalization methods attempt to find a set of genes with minimal variance across samples for normalization</a:t>
              </a:r>
              <a:endParaRPr/>
            </a:p>
          </p:txBody>
        </p:sp>
        <p:pic>
          <p:nvPicPr>
            <p:cNvPr descr="most current normalization methods attempt to find a set of genes with minimal variance across samples for normalization most current normalization methods attempt to find a set of genes with minimal variance across samples for normalization" id="1113" name="Google Shape;1113;p39"/>
            <p:cNvPicPr preferRelativeResize="0"/>
            <p:nvPr/>
          </p:nvPicPr>
          <p:blipFill rotWithShape="1">
            <a:blip r:embed="rId5">
              <a:alphaModFix/>
            </a:blip>
            <a:srcRect b="0" l="0" r="0" t="0"/>
            <a:stretch/>
          </p:blipFill>
          <p:spPr>
            <a:xfrm>
              <a:off x="0" y="0"/>
              <a:ext cx="7532743" cy="4518741"/>
            </a:xfrm>
            <a:prstGeom prst="rect">
              <a:avLst/>
            </a:prstGeom>
            <a:noFill/>
            <a:ln>
              <a:noFill/>
            </a:ln>
          </p:spPr>
        </p:pic>
      </p:grpSp>
      <p:sp>
        <p:nvSpPr>
          <p:cNvPr id="1114" name="Google Shape;1114;p39"/>
          <p:cNvSpPr txBox="1"/>
          <p:nvPr/>
        </p:nvSpPr>
        <p:spPr>
          <a:xfrm>
            <a:off x="8914153" y="8641263"/>
            <a:ext cx="3025789" cy="85870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Arial"/>
              <a:buNone/>
            </a:pPr>
            <a:r>
              <a:rPr b="0" i="0" lang="en-US" sz="5000" u="none" cap="none" strike="noStrike">
                <a:solidFill>
                  <a:srgbClr val="000000"/>
                </a:solidFill>
                <a:latin typeface="Arial"/>
                <a:ea typeface="Arial"/>
                <a:cs typeface="Arial"/>
                <a:sym typeface="Arial"/>
              </a:rPr>
              <a:t>Treatment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1000"/>
                                        <p:tgtEl>
                                          <p:spTgt spid="1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18" name="Shape 1118"/>
        <p:cNvGrpSpPr/>
        <p:nvPr/>
      </p:nvGrpSpPr>
      <p:grpSpPr>
        <a:xfrm>
          <a:off x="0" y="0"/>
          <a:ext cx="0" cy="0"/>
          <a:chOff x="0" y="0"/>
          <a:chExt cx="0" cy="0"/>
        </a:xfrm>
      </p:grpSpPr>
      <p:sp>
        <p:nvSpPr>
          <p:cNvPr id="1119" name="Google Shape;1119;p40"/>
          <p:cNvSpPr txBox="1"/>
          <p:nvPr/>
        </p:nvSpPr>
        <p:spPr>
          <a:xfrm>
            <a:off x="773210" y="613747"/>
            <a:ext cx="22837580" cy="316179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000"/>
              <a:buFont typeface="Arial"/>
              <a:buNone/>
            </a:pPr>
            <a:r>
              <a:rPr b="1" i="0" lang="en-US" sz="7000" u="none" cap="none" strike="noStrike">
                <a:solidFill>
                  <a:srgbClr val="000000"/>
                </a:solidFill>
                <a:latin typeface="Arial"/>
                <a:ea typeface="Arial"/>
                <a:cs typeface="Arial"/>
                <a:sym typeface="Arial"/>
              </a:rPr>
              <a:t>Statistical tools for normalization and differential expression analysis make certain assumptions about your data</a:t>
            </a:r>
            <a:endParaRPr/>
          </a:p>
        </p:txBody>
      </p:sp>
      <p:sp>
        <p:nvSpPr>
          <p:cNvPr id="1120" name="Google Shape;1120;p40"/>
          <p:cNvSpPr txBox="1"/>
          <p:nvPr/>
        </p:nvSpPr>
        <p:spPr>
          <a:xfrm>
            <a:off x="1804621" y="6861187"/>
            <a:ext cx="21753729" cy="2596109"/>
          </a:xfrm>
          <a:prstGeom prst="rect">
            <a:avLst/>
          </a:prstGeom>
          <a:noFill/>
          <a:ln>
            <a:noFill/>
          </a:ln>
        </p:spPr>
        <p:txBody>
          <a:bodyPr anchorCtr="0" anchor="ctr" bIns="71425" lIns="71425" spcFirstLastPara="1" rIns="71425" wrap="square" tIns="71425">
            <a:spAutoFit/>
          </a:bodyPr>
          <a:lstStyle/>
          <a:p>
            <a:pPr indent="-1228698" lvl="0" marL="1228698" marR="0" rtl="0" algn="l">
              <a:lnSpc>
                <a:spcPct val="100000"/>
              </a:lnSpc>
              <a:spcBef>
                <a:spcPts val="0"/>
              </a:spcBef>
              <a:spcAft>
                <a:spcPts val="0"/>
              </a:spcAft>
              <a:buClr>
                <a:srgbClr val="000000"/>
              </a:buClr>
              <a:buSzPts val="5600"/>
              <a:buFont typeface="Arial"/>
              <a:buAutoNum type="arabicPeriod"/>
            </a:pPr>
            <a:r>
              <a:rPr b="0" i="0" lang="en-US" sz="5600" u="none" cap="none" strike="noStrike">
                <a:solidFill>
                  <a:srgbClr val="000000"/>
                </a:solidFill>
                <a:latin typeface="Arial"/>
                <a:ea typeface="Arial"/>
                <a:cs typeface="Arial"/>
                <a:sym typeface="Arial"/>
              </a:rPr>
              <a:t>Most genes are not differentially expressed (implications for comparing very different treatments/conditions)</a:t>
            </a:r>
            <a:endParaRPr/>
          </a:p>
          <a:p>
            <a:pPr indent="-1228698" lvl="0" marL="1228698" marR="0" rtl="0" algn="l">
              <a:lnSpc>
                <a:spcPct val="100000"/>
              </a:lnSpc>
              <a:spcBef>
                <a:spcPts val="0"/>
              </a:spcBef>
              <a:spcAft>
                <a:spcPts val="0"/>
              </a:spcAft>
              <a:buClr>
                <a:srgbClr val="000000"/>
              </a:buClr>
              <a:buSzPts val="5600"/>
              <a:buFont typeface="Arial"/>
              <a:buAutoNum type="arabicPeriod"/>
            </a:pPr>
            <a:r>
              <a:rPr b="0" i="0" lang="en-US" sz="5600" u="none" cap="none" strike="noStrike">
                <a:solidFill>
                  <a:srgbClr val="000000"/>
                </a:solidFill>
                <a:latin typeface="Arial"/>
                <a:ea typeface="Arial"/>
                <a:cs typeface="Arial"/>
                <a:sym typeface="Arial"/>
              </a:rPr>
              <a:t>Approx. equivalent numbers of up and down regulated genes</a:t>
            </a:r>
            <a:endParaRPr/>
          </a:p>
        </p:txBody>
      </p:sp>
      <p:sp>
        <p:nvSpPr>
          <p:cNvPr id="1121" name="Google Shape;1121;p40"/>
          <p:cNvSpPr txBox="1"/>
          <p:nvPr/>
        </p:nvSpPr>
        <p:spPr>
          <a:xfrm>
            <a:off x="402642" y="5701561"/>
            <a:ext cx="8914668" cy="112979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000"/>
              <a:buFont typeface="Arial"/>
              <a:buNone/>
            </a:pPr>
            <a:r>
              <a:rPr b="1" i="0" lang="en-US" sz="7000" u="none" cap="none" strike="noStrike">
                <a:solidFill>
                  <a:srgbClr val="000000"/>
                </a:solidFill>
                <a:latin typeface="Arial"/>
                <a:ea typeface="Arial"/>
                <a:cs typeface="Arial"/>
                <a:sym typeface="Arial"/>
              </a:rPr>
              <a:t>Key assumptions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25" name="Shape 1125"/>
        <p:cNvGrpSpPr/>
        <p:nvPr/>
      </p:nvGrpSpPr>
      <p:grpSpPr>
        <a:xfrm>
          <a:off x="0" y="0"/>
          <a:ext cx="0" cy="0"/>
          <a:chOff x="0" y="0"/>
          <a:chExt cx="0" cy="0"/>
        </a:xfrm>
      </p:grpSpPr>
      <p:sp>
        <p:nvSpPr>
          <p:cNvPr id="1126" name="Google Shape;1126;p41"/>
          <p:cNvSpPr txBox="1"/>
          <p:nvPr/>
        </p:nvSpPr>
        <p:spPr>
          <a:xfrm>
            <a:off x="8678360" y="6112535"/>
            <a:ext cx="7027280" cy="149093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9300"/>
              <a:buFont typeface="Helvetica Neue"/>
              <a:buNone/>
            </a:pPr>
            <a:r>
              <a:rPr b="0" i="0" lang="en-US" sz="9300" u="none" cap="none" strike="noStrike">
                <a:solidFill>
                  <a:srgbClr val="000000"/>
                </a:solidFill>
                <a:latin typeface="Helvetica Neue"/>
                <a:ea typeface="Helvetica Neue"/>
                <a:cs typeface="Helvetica Neue"/>
                <a:sym typeface="Helvetica Neue"/>
              </a:rPr>
              <a:t>End of Part 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5" name="Shape 115"/>
        <p:cNvGrpSpPr/>
        <p:nvPr/>
      </p:nvGrpSpPr>
      <p:grpSpPr>
        <a:xfrm>
          <a:off x="0" y="0"/>
          <a:ext cx="0" cy="0"/>
          <a:chOff x="0" y="0"/>
          <a:chExt cx="0" cy="0"/>
        </a:xfrm>
      </p:grpSpPr>
      <p:pic>
        <p:nvPicPr>
          <p:cNvPr descr="pasted-image.pdf" id="116" name="Google Shape;116;p7"/>
          <p:cNvPicPr preferRelativeResize="0"/>
          <p:nvPr/>
        </p:nvPicPr>
        <p:blipFill rotWithShape="1">
          <a:blip r:embed="rId3">
            <a:alphaModFix/>
          </a:blip>
          <a:srcRect b="0" l="0" r="0" t="0"/>
          <a:stretch/>
        </p:blipFill>
        <p:spPr>
          <a:xfrm>
            <a:off x="3666700" y="4645797"/>
            <a:ext cx="16452946" cy="5613599"/>
          </a:xfrm>
          <a:prstGeom prst="rect">
            <a:avLst/>
          </a:prstGeom>
          <a:noFill/>
          <a:ln>
            <a:noFill/>
          </a:ln>
        </p:spPr>
      </p:pic>
      <p:sp>
        <p:nvSpPr>
          <p:cNvPr id="117" name="Google Shape;117;p7"/>
          <p:cNvSpPr txBox="1"/>
          <p:nvPr/>
        </p:nvSpPr>
        <p:spPr>
          <a:xfrm>
            <a:off x="2174353" y="871601"/>
            <a:ext cx="20035293"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Tracking our workflow in this course</a:t>
            </a:r>
            <a:endParaRPr/>
          </a:p>
        </p:txBody>
      </p:sp>
      <p:cxnSp>
        <p:nvCxnSpPr>
          <p:cNvPr id="118" name="Google Shape;118;p7"/>
          <p:cNvCxnSpPr/>
          <p:nvPr/>
        </p:nvCxnSpPr>
        <p:spPr>
          <a:xfrm>
            <a:off x="14051185" y="5083556"/>
            <a:ext cx="5513790" cy="1"/>
          </a:xfrm>
          <a:prstGeom prst="straightConnector1">
            <a:avLst/>
          </a:prstGeom>
          <a:noFill/>
          <a:ln cap="flat" cmpd="sng" w="63500">
            <a:solidFill>
              <a:srgbClr val="000000"/>
            </a:solidFill>
            <a:prstDash val="solid"/>
            <a:miter lim="400000"/>
            <a:headEnd len="sm" w="sm" type="none"/>
            <a:tailEnd len="med" w="med" type="triangle"/>
          </a:ln>
        </p:spPr>
      </p:cxnSp>
      <p:sp>
        <p:nvSpPr>
          <p:cNvPr id="119" name="Google Shape;119;p7"/>
          <p:cNvSpPr txBox="1"/>
          <p:nvPr/>
        </p:nvSpPr>
        <p:spPr>
          <a:xfrm>
            <a:off x="15012046" y="4628541"/>
            <a:ext cx="3592069" cy="808432"/>
          </a:xfrm>
          <a:prstGeom prst="rect">
            <a:avLst/>
          </a:prstGeom>
          <a:solidFill>
            <a:srgbClr val="F5F5F5"/>
          </a:solid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Step 1 script</a:t>
            </a:r>
            <a:endParaRPr/>
          </a:p>
        </p:txBody>
      </p:sp>
      <p:sp>
        <p:nvSpPr>
          <p:cNvPr id="120" name="Google Shape;120;p7"/>
          <p:cNvSpPr txBox="1"/>
          <p:nvPr/>
        </p:nvSpPr>
        <p:spPr>
          <a:xfrm>
            <a:off x="3361281" y="11538127"/>
            <a:ext cx="17917171" cy="945109"/>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600"/>
              <a:buFont typeface="Arial"/>
              <a:buNone/>
            </a:pPr>
            <a:r>
              <a:rPr b="0" i="1" lang="en-US" sz="5600" u="sng" cap="none" strike="noStrike">
                <a:solidFill>
                  <a:srgbClr val="000000"/>
                </a:solidFill>
                <a:latin typeface="Arial"/>
                <a:ea typeface="Arial"/>
                <a:cs typeface="Arial"/>
                <a:sym typeface="Arial"/>
                <a:hlinkClick r:id="rId4">
                  <a:extLst>
                    <a:ext uri="{A12FA001-AC4F-418D-AE19-62706E023703}">
                      <ahyp:hlinkClr val="tx"/>
                    </a:ext>
                  </a:extLst>
                </a:hlinkClick>
              </a:rPr>
              <a:t>Don’t worry if you’ve struggled with QA or read mapping!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30" name="Shape 1130"/>
        <p:cNvGrpSpPr/>
        <p:nvPr/>
      </p:nvGrpSpPr>
      <p:grpSpPr>
        <a:xfrm>
          <a:off x="0" y="0"/>
          <a:ext cx="0" cy="0"/>
          <a:chOff x="0" y="0"/>
          <a:chExt cx="0" cy="0"/>
        </a:xfrm>
      </p:grpSpPr>
      <p:pic>
        <p:nvPicPr>
          <p:cNvPr descr="Screenshot 2020-04-18 14.00.49.png" id="1131" name="Google Shape;1131;p42"/>
          <p:cNvPicPr preferRelativeResize="0"/>
          <p:nvPr/>
        </p:nvPicPr>
        <p:blipFill rotWithShape="1">
          <a:blip r:embed="rId3">
            <a:alphaModFix/>
          </a:blip>
          <a:srcRect b="0" l="0" r="0" t="0"/>
          <a:stretch/>
        </p:blipFill>
        <p:spPr>
          <a:xfrm>
            <a:off x="0" y="2556794"/>
            <a:ext cx="24384001" cy="10207257"/>
          </a:xfrm>
          <a:prstGeom prst="rect">
            <a:avLst/>
          </a:prstGeom>
          <a:noFill/>
          <a:ln>
            <a:noFill/>
          </a:ln>
        </p:spPr>
      </p:pic>
      <p:grpSp>
        <p:nvGrpSpPr>
          <p:cNvPr id="1132" name="Google Shape;1132;p42"/>
          <p:cNvGrpSpPr/>
          <p:nvPr/>
        </p:nvGrpSpPr>
        <p:grpSpPr>
          <a:xfrm>
            <a:off x="18188773" y="1314167"/>
            <a:ext cx="6122842" cy="6095373"/>
            <a:chOff x="0" y="-1"/>
            <a:chExt cx="6122841" cy="6095372"/>
          </a:xfrm>
        </p:grpSpPr>
        <p:sp>
          <p:nvSpPr>
            <p:cNvPr id="1133" name="Google Shape;1133;p42"/>
            <p:cNvSpPr/>
            <p:nvPr/>
          </p:nvSpPr>
          <p:spPr>
            <a:xfrm rot="5400000">
              <a:off x="4837259" y="234321"/>
              <a:ext cx="1255648" cy="787004"/>
            </a:xfrm>
            <a:prstGeom prst="rightArrow">
              <a:avLst>
                <a:gd fmla="val 37429" name="adj1"/>
                <a:gd fmla="val 78963" name="adj2"/>
              </a:avLst>
            </a:prstGeom>
            <a:solidFill>
              <a:srgbClr val="C82506"/>
            </a:solid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1134" name="Google Shape;1134;p42"/>
            <p:cNvGrpSpPr/>
            <p:nvPr/>
          </p:nvGrpSpPr>
          <p:grpSpPr>
            <a:xfrm>
              <a:off x="0" y="1807624"/>
              <a:ext cx="6122841" cy="4287747"/>
              <a:chOff x="0" y="0"/>
              <a:chExt cx="6122840" cy="4287746"/>
            </a:xfrm>
          </p:grpSpPr>
          <p:pic>
            <p:nvPicPr>
              <p:cNvPr descr="Screenshot 2019-09-04 12.00.31.png" id="1135" name="Google Shape;1135;p42"/>
              <p:cNvPicPr preferRelativeResize="0"/>
              <p:nvPr/>
            </p:nvPicPr>
            <p:blipFill rotWithShape="1">
              <a:blip r:embed="rId4">
                <a:alphaModFix/>
              </a:blip>
              <a:srcRect b="0" l="0" r="0" t="0"/>
              <a:stretch/>
            </p:blipFill>
            <p:spPr>
              <a:xfrm>
                <a:off x="6080" y="0"/>
                <a:ext cx="6110680" cy="4287746"/>
              </a:xfrm>
              <a:prstGeom prst="rect">
                <a:avLst/>
              </a:prstGeom>
              <a:noFill/>
              <a:ln>
                <a:noFill/>
              </a:ln>
            </p:spPr>
          </p:pic>
          <p:sp>
            <p:nvSpPr>
              <p:cNvPr id="1136" name="Google Shape;1136;p42"/>
              <p:cNvSpPr/>
              <p:nvPr/>
            </p:nvSpPr>
            <p:spPr>
              <a:xfrm>
                <a:off x="0" y="78"/>
                <a:ext cx="6122840" cy="4287590"/>
              </a:xfrm>
              <a:prstGeom prst="rect">
                <a:avLst/>
              </a:prstGeom>
              <a:noFill/>
              <a:ln cap="flat" cmpd="sng" w="88900">
                <a:solidFill>
                  <a:srgbClr val="C82506"/>
                </a:solidFill>
                <a:prstDash val="solid"/>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grpSp>
      <p:sp>
        <p:nvSpPr>
          <p:cNvPr id="1137" name="Google Shape;1137;p42"/>
          <p:cNvSpPr txBox="1"/>
          <p:nvPr/>
        </p:nvSpPr>
        <p:spPr>
          <a:xfrm>
            <a:off x="3301114" y="605160"/>
            <a:ext cx="17781772" cy="14255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none" cap="none" strike="noStrike">
                <a:solidFill>
                  <a:srgbClr val="000000"/>
                </a:solidFill>
                <a:latin typeface="Helvetica Neue"/>
                <a:ea typeface="Helvetica Neue"/>
                <a:cs typeface="Helvetica Neue"/>
                <a:sym typeface="Helvetica Neue"/>
              </a:rPr>
              <a:t>Setting up our analysis project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41" name="Shape 1141"/>
        <p:cNvGrpSpPr/>
        <p:nvPr/>
      </p:nvGrpSpPr>
      <p:grpSpPr>
        <a:xfrm>
          <a:off x="0" y="0"/>
          <a:ext cx="0" cy="0"/>
          <a:chOff x="0" y="0"/>
          <a:chExt cx="0" cy="0"/>
        </a:xfrm>
      </p:grpSpPr>
      <p:sp>
        <p:nvSpPr>
          <p:cNvPr id="1142" name="Google Shape;1142;p43"/>
          <p:cNvSpPr txBox="1"/>
          <p:nvPr/>
        </p:nvSpPr>
        <p:spPr>
          <a:xfrm>
            <a:off x="5929219" y="967234"/>
            <a:ext cx="12525562" cy="14255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none" cap="none" strike="noStrike">
                <a:solidFill>
                  <a:srgbClr val="000000"/>
                </a:solidFill>
                <a:latin typeface="Helvetica Neue"/>
                <a:ea typeface="Helvetica Neue"/>
                <a:cs typeface="Helvetica Neue"/>
                <a:sym typeface="Helvetica Neue"/>
              </a:rPr>
              <a:t>R projects</a:t>
            </a:r>
            <a:endParaRPr/>
          </a:p>
        </p:txBody>
      </p:sp>
      <p:sp>
        <p:nvSpPr>
          <p:cNvPr id="1143" name="Google Shape;1143;p43"/>
          <p:cNvSpPr txBox="1"/>
          <p:nvPr/>
        </p:nvSpPr>
        <p:spPr>
          <a:xfrm>
            <a:off x="609741" y="3164994"/>
            <a:ext cx="23164500" cy="9403500"/>
          </a:xfrm>
          <a:prstGeom prst="rect">
            <a:avLst/>
          </a:prstGeom>
          <a:noFill/>
          <a:ln>
            <a:noFill/>
          </a:ln>
        </p:spPr>
        <p:txBody>
          <a:bodyPr anchorCtr="0" anchor="ctr" bIns="71425" lIns="71425" spcFirstLastPara="1" rIns="71425" wrap="square" tIns="71425">
            <a:spAutoFit/>
          </a:bodyPr>
          <a:lstStyle/>
          <a:p>
            <a:pPr indent="-441290" lvl="0" marL="434940" marR="0" rtl="0" algn="l">
              <a:lnSpc>
                <a:spcPct val="115000"/>
              </a:lnSpc>
              <a:spcBef>
                <a:spcPts val="0"/>
              </a:spcBef>
              <a:spcAft>
                <a:spcPts val="0"/>
              </a:spcAft>
              <a:buClr>
                <a:srgbClr val="000000"/>
              </a:buClr>
              <a:buSzPts val="4000"/>
              <a:buFont typeface="Arial"/>
              <a:buChar char="•"/>
            </a:pPr>
            <a:r>
              <a:rPr b="0" i="0" lang="en-US" sz="5300" u="none" cap="none" strike="noStrike">
                <a:solidFill>
                  <a:srgbClr val="000000"/>
                </a:solidFill>
                <a:latin typeface="Arial"/>
                <a:ea typeface="Arial"/>
                <a:cs typeface="Arial"/>
                <a:sym typeface="Arial"/>
              </a:rPr>
              <a:t>  A new R session (process) is started</a:t>
            </a:r>
            <a:endParaRPr sz="1500"/>
          </a:p>
          <a:p>
            <a:pPr indent="-441290" lvl="0" marL="434940" marR="0" rtl="0" algn="l">
              <a:lnSpc>
                <a:spcPct val="115000"/>
              </a:lnSpc>
              <a:spcBef>
                <a:spcPts val="0"/>
              </a:spcBef>
              <a:spcAft>
                <a:spcPts val="0"/>
              </a:spcAft>
              <a:buClr>
                <a:srgbClr val="000000"/>
              </a:buClr>
              <a:buSzPts val="4000"/>
              <a:buFont typeface="Arial"/>
              <a:buChar char="•"/>
            </a:pPr>
            <a:r>
              <a:rPr b="0" i="0" lang="en-US" sz="5300" u="none" cap="none" strike="noStrike">
                <a:solidFill>
                  <a:srgbClr val="000000"/>
                </a:solidFill>
                <a:latin typeface="Arial"/>
                <a:ea typeface="Arial"/>
                <a:cs typeface="Arial"/>
                <a:sym typeface="Arial"/>
              </a:rPr>
              <a:t>  The .</a:t>
            </a:r>
            <a:r>
              <a:rPr b="1" i="0" lang="en-US" sz="5300" u="none" cap="none" strike="noStrike">
                <a:solidFill>
                  <a:srgbClr val="000000"/>
                </a:solidFill>
              </a:rPr>
              <a:t>Rprofile</a:t>
            </a:r>
            <a:r>
              <a:rPr b="0" i="0" lang="en-US" sz="5300" u="none" cap="none" strike="noStrike">
                <a:solidFill>
                  <a:srgbClr val="000000"/>
                </a:solidFill>
                <a:latin typeface="Arial"/>
                <a:ea typeface="Arial"/>
                <a:cs typeface="Arial"/>
                <a:sym typeface="Arial"/>
              </a:rPr>
              <a:t> file in the project's main directory (if any) is sourced by R</a:t>
            </a:r>
            <a:endParaRPr sz="1500"/>
          </a:p>
          <a:p>
            <a:pPr indent="-441290" lvl="0" marL="434940" marR="0" rtl="0" algn="l">
              <a:lnSpc>
                <a:spcPct val="115000"/>
              </a:lnSpc>
              <a:spcBef>
                <a:spcPts val="0"/>
              </a:spcBef>
              <a:spcAft>
                <a:spcPts val="0"/>
              </a:spcAft>
              <a:buClr>
                <a:srgbClr val="000000"/>
              </a:buClr>
              <a:buSzPts val="4000"/>
              <a:buFont typeface="Arial"/>
              <a:buChar char="•"/>
            </a:pPr>
            <a:r>
              <a:rPr b="0" i="0" lang="en-US" sz="5300" u="none" cap="none" strike="noStrike">
                <a:solidFill>
                  <a:srgbClr val="000000"/>
                </a:solidFill>
                <a:latin typeface="Arial"/>
                <a:ea typeface="Arial"/>
                <a:cs typeface="Arial"/>
                <a:sym typeface="Arial"/>
              </a:rPr>
              <a:t>  The .</a:t>
            </a:r>
            <a:r>
              <a:rPr b="1" i="0" lang="en-US" sz="5300" u="none" cap="none" strike="noStrike">
                <a:solidFill>
                  <a:srgbClr val="000000"/>
                </a:solidFill>
              </a:rPr>
              <a:t>RData</a:t>
            </a:r>
            <a:r>
              <a:rPr b="0" i="0" lang="en-US" sz="5300" u="none" cap="none" strike="noStrike">
                <a:solidFill>
                  <a:srgbClr val="000000"/>
                </a:solidFill>
                <a:latin typeface="Arial"/>
                <a:ea typeface="Arial"/>
                <a:cs typeface="Arial"/>
                <a:sym typeface="Arial"/>
              </a:rPr>
              <a:t> file in the project's main directory is loaded (if project options indicate that it should be loaded).</a:t>
            </a:r>
            <a:endParaRPr sz="1500"/>
          </a:p>
          <a:p>
            <a:pPr indent="-441290" lvl="0" marL="434940" marR="0" rtl="0" algn="l">
              <a:lnSpc>
                <a:spcPct val="115000"/>
              </a:lnSpc>
              <a:spcBef>
                <a:spcPts val="0"/>
              </a:spcBef>
              <a:spcAft>
                <a:spcPts val="0"/>
              </a:spcAft>
              <a:buClr>
                <a:srgbClr val="000000"/>
              </a:buClr>
              <a:buSzPts val="4000"/>
              <a:buFont typeface="Arial"/>
              <a:buChar char="•"/>
            </a:pPr>
            <a:r>
              <a:rPr b="0" i="0" lang="en-US" sz="5300" u="none" cap="none" strike="noStrike">
                <a:solidFill>
                  <a:srgbClr val="000000"/>
                </a:solidFill>
                <a:latin typeface="Arial"/>
                <a:ea typeface="Arial"/>
                <a:cs typeface="Arial"/>
                <a:sym typeface="Arial"/>
              </a:rPr>
              <a:t>  The .</a:t>
            </a:r>
            <a:r>
              <a:rPr b="1" i="0" lang="en-US" sz="5300" u="none" cap="none" strike="noStrike">
                <a:solidFill>
                  <a:srgbClr val="000000"/>
                </a:solidFill>
              </a:rPr>
              <a:t>Rhistory</a:t>
            </a:r>
            <a:r>
              <a:rPr b="0" i="0" lang="en-US" sz="5300" u="none" cap="none" strike="noStrike">
                <a:solidFill>
                  <a:srgbClr val="000000"/>
                </a:solidFill>
                <a:latin typeface="Arial"/>
                <a:ea typeface="Arial"/>
                <a:cs typeface="Arial"/>
                <a:sym typeface="Arial"/>
              </a:rPr>
              <a:t> file in the project's main directory is loaded into the RStudio History pane (and used for Console Up/Down arrow command history).</a:t>
            </a:r>
            <a:endParaRPr sz="1500"/>
          </a:p>
          <a:p>
            <a:pPr indent="-441290" lvl="0" marL="434940" marR="0" rtl="0" algn="l">
              <a:lnSpc>
                <a:spcPct val="115000"/>
              </a:lnSpc>
              <a:spcBef>
                <a:spcPts val="0"/>
              </a:spcBef>
              <a:spcAft>
                <a:spcPts val="0"/>
              </a:spcAft>
              <a:buClr>
                <a:srgbClr val="000000"/>
              </a:buClr>
              <a:buSzPts val="4000"/>
              <a:buFont typeface="Arial"/>
              <a:buChar char="•"/>
            </a:pPr>
            <a:r>
              <a:rPr b="0" i="0" lang="en-US" sz="5300" u="none" cap="none" strike="noStrike">
                <a:solidFill>
                  <a:srgbClr val="000000"/>
                </a:solidFill>
                <a:latin typeface="Arial"/>
                <a:ea typeface="Arial"/>
                <a:cs typeface="Arial"/>
                <a:sym typeface="Arial"/>
              </a:rPr>
              <a:t>  The </a:t>
            </a:r>
            <a:r>
              <a:rPr b="1" i="0" lang="en-US" sz="5300" u="none" cap="none" strike="noStrike">
                <a:solidFill>
                  <a:srgbClr val="000000"/>
                </a:solidFill>
              </a:rPr>
              <a:t>current working directory</a:t>
            </a:r>
            <a:r>
              <a:rPr b="0" i="0" lang="en-US" sz="5300" u="none" cap="none" strike="noStrike">
                <a:solidFill>
                  <a:srgbClr val="000000"/>
                </a:solidFill>
                <a:latin typeface="Arial"/>
                <a:ea typeface="Arial"/>
                <a:cs typeface="Arial"/>
                <a:sym typeface="Arial"/>
              </a:rPr>
              <a:t> is set to the project directory.</a:t>
            </a:r>
            <a:endParaRPr sz="1500"/>
          </a:p>
          <a:p>
            <a:pPr indent="-441290" lvl="0" marL="434940" marR="0" rtl="0" algn="l">
              <a:lnSpc>
                <a:spcPct val="115000"/>
              </a:lnSpc>
              <a:spcBef>
                <a:spcPts val="0"/>
              </a:spcBef>
              <a:spcAft>
                <a:spcPts val="0"/>
              </a:spcAft>
              <a:buClr>
                <a:srgbClr val="000000"/>
              </a:buClr>
              <a:buSzPts val="4000"/>
              <a:buFont typeface="Arial"/>
              <a:buChar char="•"/>
            </a:pPr>
            <a:r>
              <a:rPr b="0" i="0" lang="en-US" sz="5300" u="none" cap="none" strike="noStrike">
                <a:solidFill>
                  <a:srgbClr val="000000"/>
                </a:solidFill>
                <a:latin typeface="Arial"/>
                <a:ea typeface="Arial"/>
                <a:cs typeface="Arial"/>
                <a:sym typeface="Arial"/>
              </a:rPr>
              <a:t>  Previously edited </a:t>
            </a:r>
            <a:r>
              <a:rPr b="1" i="0" lang="en-US" sz="5300" u="none" cap="none" strike="noStrike">
                <a:solidFill>
                  <a:srgbClr val="000000"/>
                </a:solidFill>
              </a:rPr>
              <a:t>source documents</a:t>
            </a:r>
            <a:r>
              <a:rPr b="0" i="0" lang="en-US" sz="5300" u="none" cap="none" strike="noStrike">
                <a:solidFill>
                  <a:srgbClr val="000000"/>
                </a:solidFill>
                <a:latin typeface="Arial"/>
                <a:ea typeface="Arial"/>
                <a:cs typeface="Arial"/>
                <a:sym typeface="Arial"/>
              </a:rPr>
              <a:t> are restored into editor tabs</a:t>
            </a:r>
            <a:endParaRPr sz="1500"/>
          </a:p>
          <a:p>
            <a:pPr indent="-441290" lvl="0" marL="434940" marR="0" rtl="0" algn="l">
              <a:lnSpc>
                <a:spcPct val="115000"/>
              </a:lnSpc>
              <a:spcBef>
                <a:spcPts val="0"/>
              </a:spcBef>
              <a:spcAft>
                <a:spcPts val="0"/>
              </a:spcAft>
              <a:buClr>
                <a:srgbClr val="000000"/>
              </a:buClr>
              <a:buSzPts val="4000"/>
              <a:buFont typeface="Arial"/>
              <a:buChar char="•"/>
            </a:pPr>
            <a:r>
              <a:rPr b="0" i="0" lang="en-US" sz="5300" u="none" cap="none" strike="noStrike">
                <a:solidFill>
                  <a:srgbClr val="000000"/>
                </a:solidFill>
                <a:latin typeface="Arial"/>
                <a:ea typeface="Arial"/>
                <a:cs typeface="Arial"/>
                <a:sym typeface="Arial"/>
              </a:rPr>
              <a:t>  Other </a:t>
            </a:r>
            <a:r>
              <a:rPr b="1" i="0" lang="en-US" sz="5300" u="none" cap="none" strike="noStrike">
                <a:solidFill>
                  <a:srgbClr val="000000"/>
                </a:solidFill>
              </a:rPr>
              <a:t>RStudio settings</a:t>
            </a:r>
            <a:r>
              <a:rPr b="0" i="0" lang="en-US" sz="5300" u="none" cap="none" strike="noStrike">
                <a:solidFill>
                  <a:srgbClr val="000000"/>
                </a:solidFill>
                <a:latin typeface="Arial"/>
                <a:ea typeface="Arial"/>
                <a:cs typeface="Arial"/>
                <a:sym typeface="Arial"/>
              </a:rPr>
              <a:t> (e.g. active tabs, splitter positions, etc.) are restored to where they were the last time the project was closed.</a:t>
            </a:r>
            <a:endParaRPr sz="1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47" name="Shape 1147"/>
        <p:cNvGrpSpPr/>
        <p:nvPr/>
      </p:nvGrpSpPr>
      <p:grpSpPr>
        <a:xfrm>
          <a:off x="0" y="0"/>
          <a:ext cx="0" cy="0"/>
          <a:chOff x="0" y="0"/>
          <a:chExt cx="0" cy="0"/>
        </a:xfrm>
      </p:grpSpPr>
      <p:sp>
        <p:nvSpPr>
          <p:cNvPr id="1148" name="Google Shape;1148;p44"/>
          <p:cNvSpPr txBox="1"/>
          <p:nvPr/>
        </p:nvSpPr>
        <p:spPr>
          <a:xfrm>
            <a:off x="2401161" y="5203466"/>
            <a:ext cx="19581677" cy="19589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11900"/>
              <a:buFont typeface="Helvetica Neue"/>
              <a:buNone/>
            </a:pPr>
            <a:r>
              <a:rPr b="1" i="0" lang="en-US" sz="11900" u="none" cap="none" strike="noStrike">
                <a:solidFill>
                  <a:srgbClr val="000000"/>
                </a:solidFill>
                <a:latin typeface="Helvetica Neue"/>
                <a:ea typeface="Helvetica Neue"/>
                <a:cs typeface="Helvetica Neue"/>
                <a:sym typeface="Helvetica Neue"/>
              </a:rPr>
              <a:t>R script </a:t>
            </a:r>
            <a:r>
              <a:rPr b="1" i="0" lang="en-US" sz="11900" u="none" cap="none" strike="noStrike">
                <a:solidFill>
                  <a:srgbClr val="EB220C"/>
                </a:solidFill>
                <a:latin typeface="Helvetica Neue"/>
                <a:ea typeface="Helvetica Neue"/>
                <a:cs typeface="Helvetica Neue"/>
                <a:sym typeface="Helvetica Neue"/>
              </a:rPr>
              <a:t>≠</a:t>
            </a:r>
            <a:r>
              <a:rPr b="1" i="0" lang="en-US" sz="11900" u="none" cap="none" strike="noStrike">
                <a:solidFill>
                  <a:srgbClr val="000000"/>
                </a:solidFill>
                <a:latin typeface="Helvetica Neue"/>
                <a:ea typeface="Helvetica Neue"/>
                <a:cs typeface="Helvetica Neue"/>
                <a:sym typeface="Helvetica Neue"/>
              </a:rPr>
              <a:t> RStudio project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pic>
        <p:nvPicPr>
          <p:cNvPr descr="pasted-image.pdf" id="1153" name="Google Shape;1153;p45"/>
          <p:cNvPicPr preferRelativeResize="0"/>
          <p:nvPr/>
        </p:nvPicPr>
        <p:blipFill rotWithShape="1">
          <a:blip r:embed="rId3">
            <a:alphaModFix/>
          </a:blip>
          <a:srcRect b="0" l="0" r="0" t="0"/>
          <a:stretch/>
        </p:blipFill>
        <p:spPr>
          <a:xfrm>
            <a:off x="1302568" y="4990494"/>
            <a:ext cx="21147929" cy="7246376"/>
          </a:xfrm>
          <a:prstGeom prst="rect">
            <a:avLst/>
          </a:prstGeom>
          <a:noFill/>
          <a:ln>
            <a:noFill/>
          </a:ln>
        </p:spPr>
      </p:pic>
      <p:cxnSp>
        <p:nvCxnSpPr>
          <p:cNvPr id="1154" name="Google Shape;1154;p45"/>
          <p:cNvCxnSpPr/>
          <p:nvPr/>
        </p:nvCxnSpPr>
        <p:spPr>
          <a:xfrm>
            <a:off x="9343036" y="5555513"/>
            <a:ext cx="3382851" cy="1"/>
          </a:xfrm>
          <a:prstGeom prst="straightConnector1">
            <a:avLst/>
          </a:prstGeom>
          <a:noFill/>
          <a:ln cap="flat" cmpd="sng" w="63500">
            <a:solidFill>
              <a:srgbClr val="000000"/>
            </a:solidFill>
            <a:prstDash val="solid"/>
            <a:miter lim="400000"/>
            <a:headEnd len="sm" w="sm" type="none"/>
            <a:tailEnd len="med" w="med" type="triangle"/>
          </a:ln>
        </p:spPr>
      </p:cxnSp>
      <p:cxnSp>
        <p:nvCxnSpPr>
          <p:cNvPr id="1155" name="Google Shape;1155;p45"/>
          <p:cNvCxnSpPr/>
          <p:nvPr/>
        </p:nvCxnSpPr>
        <p:spPr>
          <a:xfrm>
            <a:off x="12974259" y="5555513"/>
            <a:ext cx="3173746" cy="1"/>
          </a:xfrm>
          <a:prstGeom prst="straightConnector1">
            <a:avLst/>
          </a:prstGeom>
          <a:noFill/>
          <a:ln cap="flat" cmpd="sng" w="63500">
            <a:solidFill>
              <a:srgbClr val="000000"/>
            </a:solidFill>
            <a:prstDash val="solid"/>
            <a:miter lim="400000"/>
            <a:headEnd len="sm" w="sm" type="none"/>
            <a:tailEnd len="med" w="med" type="triangle"/>
          </a:ln>
        </p:spPr>
      </p:cxnSp>
      <p:sp>
        <p:nvSpPr>
          <p:cNvPr id="1156" name="Google Shape;1156;p45"/>
          <p:cNvSpPr txBox="1"/>
          <p:nvPr/>
        </p:nvSpPr>
        <p:spPr>
          <a:xfrm>
            <a:off x="14516273" y="5224535"/>
            <a:ext cx="283770" cy="461060"/>
          </a:xfrm>
          <a:prstGeom prst="rect">
            <a:avLst/>
          </a:prstGeom>
          <a:solidFill>
            <a:srgbClr val="FFFFFF"/>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2</a:t>
            </a:r>
            <a:endParaRPr/>
          </a:p>
        </p:txBody>
      </p:sp>
      <p:cxnSp>
        <p:nvCxnSpPr>
          <p:cNvPr id="1157" name="Google Shape;1157;p45"/>
          <p:cNvCxnSpPr/>
          <p:nvPr/>
        </p:nvCxnSpPr>
        <p:spPr>
          <a:xfrm>
            <a:off x="16396377" y="5555513"/>
            <a:ext cx="2215690" cy="1"/>
          </a:xfrm>
          <a:prstGeom prst="straightConnector1">
            <a:avLst/>
          </a:prstGeom>
          <a:noFill/>
          <a:ln cap="flat" cmpd="sng" w="63500">
            <a:solidFill>
              <a:srgbClr val="000000"/>
            </a:solidFill>
            <a:prstDash val="solid"/>
            <a:miter lim="400000"/>
            <a:headEnd len="sm" w="sm" type="none"/>
            <a:tailEnd len="med" w="med" type="triangle"/>
          </a:ln>
        </p:spPr>
      </p:cxnSp>
      <p:sp>
        <p:nvSpPr>
          <p:cNvPr id="1158" name="Google Shape;1158;p45"/>
          <p:cNvSpPr/>
          <p:nvPr/>
        </p:nvSpPr>
        <p:spPr>
          <a:xfrm>
            <a:off x="10718655" y="5227191"/>
            <a:ext cx="631612" cy="656645"/>
          </a:xfrm>
          <a:prstGeom prst="ellipse">
            <a:avLst/>
          </a:prstGeom>
          <a:solidFill>
            <a:srgbClr val="FFFFFF"/>
          </a:solidFill>
          <a:ln>
            <a:noFill/>
          </a:ln>
          <a:effectLst>
            <a:outerShdw blurRad="2159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1</a:t>
            </a:r>
            <a:endParaRPr/>
          </a:p>
        </p:txBody>
      </p:sp>
      <p:sp>
        <p:nvSpPr>
          <p:cNvPr id="1159" name="Google Shape;1159;p45"/>
          <p:cNvSpPr/>
          <p:nvPr/>
        </p:nvSpPr>
        <p:spPr>
          <a:xfrm>
            <a:off x="14245325" y="5227191"/>
            <a:ext cx="631613" cy="656645"/>
          </a:xfrm>
          <a:prstGeom prst="ellipse">
            <a:avLst/>
          </a:prstGeom>
          <a:solidFill>
            <a:srgbClr val="F5D328"/>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2</a:t>
            </a:r>
            <a:endParaRPr/>
          </a:p>
        </p:txBody>
      </p:sp>
      <p:sp>
        <p:nvSpPr>
          <p:cNvPr id="1160" name="Google Shape;1160;p45"/>
          <p:cNvSpPr/>
          <p:nvPr/>
        </p:nvSpPr>
        <p:spPr>
          <a:xfrm>
            <a:off x="17075353" y="5227191"/>
            <a:ext cx="631612" cy="656645"/>
          </a:xfrm>
          <a:prstGeom prst="ellipse">
            <a:avLst/>
          </a:prstGeom>
          <a:solidFill>
            <a:srgbClr val="51A7F9"/>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1" i="0" lang="en-US" sz="3200" u="none" cap="none" strike="noStrike">
                <a:solidFill>
                  <a:srgbClr val="FFFFFF"/>
                </a:solidFill>
                <a:latin typeface="Helvetica Neue"/>
                <a:ea typeface="Helvetica Neue"/>
                <a:cs typeface="Helvetica Neue"/>
                <a:sym typeface="Helvetica Neue"/>
              </a:rPr>
              <a:t>5</a:t>
            </a:r>
            <a:endParaRPr/>
          </a:p>
        </p:txBody>
      </p:sp>
      <p:sp>
        <p:nvSpPr>
          <p:cNvPr id="1161" name="Google Shape;1161;p45"/>
          <p:cNvSpPr/>
          <p:nvPr/>
        </p:nvSpPr>
        <p:spPr>
          <a:xfrm>
            <a:off x="8393553" y="9383447"/>
            <a:ext cx="631613" cy="656645"/>
          </a:xfrm>
          <a:prstGeom prst="ellipse">
            <a:avLst/>
          </a:prstGeom>
          <a:solidFill>
            <a:srgbClr val="70BF41"/>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4</a:t>
            </a:r>
            <a:endParaRPr/>
          </a:p>
        </p:txBody>
      </p:sp>
      <p:sp>
        <p:nvSpPr>
          <p:cNvPr id="1162" name="Google Shape;1162;p45"/>
          <p:cNvSpPr/>
          <p:nvPr/>
        </p:nvSpPr>
        <p:spPr>
          <a:xfrm>
            <a:off x="14936416" y="8474553"/>
            <a:ext cx="631613" cy="656645"/>
          </a:xfrm>
          <a:prstGeom prst="ellipse">
            <a:avLst/>
          </a:prstGeom>
          <a:solidFill>
            <a:srgbClr val="F39019"/>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3</a:t>
            </a:r>
            <a:endParaRPr/>
          </a:p>
        </p:txBody>
      </p:sp>
      <p:sp>
        <p:nvSpPr>
          <p:cNvPr id="1163" name="Google Shape;1163;p45"/>
          <p:cNvSpPr/>
          <p:nvPr/>
        </p:nvSpPr>
        <p:spPr>
          <a:xfrm>
            <a:off x="22056431" y="5639535"/>
            <a:ext cx="631613" cy="656645"/>
          </a:xfrm>
          <a:prstGeom prst="ellipse">
            <a:avLst/>
          </a:prstGeom>
          <a:solidFill>
            <a:srgbClr val="570706"/>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1" i="0" lang="en-US" sz="3200" u="none" cap="none" strike="noStrike">
                <a:solidFill>
                  <a:srgbClr val="FFFFFF"/>
                </a:solidFill>
                <a:latin typeface="Helvetica Neue"/>
                <a:ea typeface="Helvetica Neue"/>
                <a:cs typeface="Helvetica Neue"/>
                <a:sym typeface="Helvetica Neue"/>
              </a:rPr>
              <a:t>6</a:t>
            </a:r>
            <a:endParaRPr/>
          </a:p>
        </p:txBody>
      </p:sp>
      <p:sp>
        <p:nvSpPr>
          <p:cNvPr id="1164" name="Google Shape;1164;p45"/>
          <p:cNvSpPr/>
          <p:nvPr/>
        </p:nvSpPr>
        <p:spPr>
          <a:xfrm>
            <a:off x="22056431" y="8199590"/>
            <a:ext cx="631613" cy="656645"/>
          </a:xfrm>
          <a:prstGeom prst="ellipse">
            <a:avLst/>
          </a:prstGeom>
          <a:solidFill>
            <a:srgbClr val="000000"/>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1" i="0" lang="en-US" sz="3200" u="none" cap="none" strike="noStrike">
                <a:solidFill>
                  <a:srgbClr val="FFFFFF"/>
                </a:solidFill>
                <a:latin typeface="Helvetica Neue"/>
                <a:ea typeface="Helvetica Neue"/>
                <a:cs typeface="Helvetica Neue"/>
                <a:sym typeface="Helvetica Neue"/>
              </a:rPr>
              <a:t>7</a:t>
            </a:r>
            <a:endParaRPr/>
          </a:p>
        </p:txBody>
      </p:sp>
      <p:sp>
        <p:nvSpPr>
          <p:cNvPr id="1165" name="Google Shape;1165;p45"/>
          <p:cNvSpPr txBox="1"/>
          <p:nvPr/>
        </p:nvSpPr>
        <p:spPr>
          <a:xfrm>
            <a:off x="1819445" y="613858"/>
            <a:ext cx="20745111" cy="312226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10400"/>
              <a:buFont typeface="Arial"/>
              <a:buNone/>
            </a:pPr>
            <a:r>
              <a:rPr b="1" i="0" lang="en-US" sz="10400" u="none" cap="none" strike="noStrike">
                <a:solidFill>
                  <a:srgbClr val="000000"/>
                </a:solidFill>
                <a:latin typeface="Arial"/>
                <a:ea typeface="Arial"/>
                <a:cs typeface="Arial"/>
                <a:sym typeface="Arial"/>
              </a:rPr>
              <a:t>We’ll break up our analysis into ‘step’ scripts</a:t>
            </a:r>
            <a:endParaRPr/>
          </a:p>
        </p:txBody>
      </p:sp>
      <p:sp>
        <p:nvSpPr>
          <p:cNvPr id="1166" name="Google Shape;1166;p45"/>
          <p:cNvSpPr/>
          <p:nvPr/>
        </p:nvSpPr>
        <p:spPr>
          <a:xfrm>
            <a:off x="17188415" y="11300995"/>
            <a:ext cx="631613" cy="656645"/>
          </a:xfrm>
          <a:prstGeom prst="ellipse">
            <a:avLst/>
          </a:prstGeom>
          <a:solidFill>
            <a:srgbClr val="006B64"/>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1" i="0" lang="en-US" sz="3200" u="none" cap="none" strike="noStrike">
                <a:solidFill>
                  <a:srgbClr val="FFFFFF"/>
                </a:solidFill>
                <a:latin typeface="Helvetica Neue"/>
                <a:ea typeface="Helvetica Neue"/>
                <a:cs typeface="Helvetica Neue"/>
                <a:sym typeface="Helvetica Neue"/>
              </a:rPr>
              <a:t>8</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70" name="Shape 1170"/>
        <p:cNvGrpSpPr/>
        <p:nvPr/>
      </p:nvGrpSpPr>
      <p:grpSpPr>
        <a:xfrm>
          <a:off x="0" y="0"/>
          <a:ext cx="0" cy="0"/>
          <a:chOff x="0" y="0"/>
          <a:chExt cx="0" cy="0"/>
        </a:xfrm>
      </p:grpSpPr>
      <p:sp>
        <p:nvSpPr>
          <p:cNvPr id="1171" name="Google Shape;1171;p3"/>
          <p:cNvSpPr txBox="1"/>
          <p:nvPr/>
        </p:nvSpPr>
        <p:spPr>
          <a:xfrm>
            <a:off x="4523977" y="413364"/>
            <a:ext cx="153360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lang="en-US" sz="9000">
                <a:latin typeface="Helvetica Neue"/>
                <a:ea typeface="Helvetica Neue"/>
                <a:cs typeface="Helvetica Neue"/>
                <a:sym typeface="Helvetica Neue"/>
              </a:rPr>
              <a:t>A </a:t>
            </a:r>
            <a:r>
              <a:rPr b="1" i="0" lang="en-US" sz="9000" u="none" cap="none" strike="noStrike">
                <a:solidFill>
                  <a:srgbClr val="000000"/>
                </a:solidFill>
                <a:latin typeface="Helvetica Neue"/>
                <a:ea typeface="Helvetica Neue"/>
                <a:cs typeface="Helvetica Neue"/>
                <a:sym typeface="Helvetica Neue"/>
              </a:rPr>
              <a:t>homework assignment</a:t>
            </a:r>
            <a:endParaRPr/>
          </a:p>
        </p:txBody>
      </p:sp>
      <p:pic>
        <p:nvPicPr>
          <p:cNvPr id="1172" name="Google Shape;1172;p3"/>
          <p:cNvPicPr preferRelativeResize="0"/>
          <p:nvPr/>
        </p:nvPicPr>
        <p:blipFill>
          <a:blip r:embed="rId3">
            <a:alphaModFix/>
          </a:blip>
          <a:stretch>
            <a:fillRect/>
          </a:stretch>
        </p:blipFill>
        <p:spPr>
          <a:xfrm>
            <a:off x="3143250" y="2943214"/>
            <a:ext cx="18097500" cy="7829550"/>
          </a:xfrm>
          <a:prstGeom prst="rect">
            <a:avLst/>
          </a:prstGeom>
          <a:noFill/>
          <a:ln>
            <a:noFill/>
          </a:ln>
        </p:spPr>
      </p:pic>
      <p:sp>
        <p:nvSpPr>
          <p:cNvPr id="1173" name="Google Shape;1173;p3"/>
          <p:cNvSpPr txBox="1"/>
          <p:nvPr/>
        </p:nvSpPr>
        <p:spPr>
          <a:xfrm>
            <a:off x="387900" y="12741800"/>
            <a:ext cx="23996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t>https://github.com/LukaIgnjatovic/DataCamp_-_Track_-_Data_Scientist_with_R_-_Course_03_-_Introduction_to_the_Tidyverse</a:t>
            </a:r>
            <a:endParaRPr sz="3200"/>
          </a:p>
        </p:txBody>
      </p:sp>
      <p:sp>
        <p:nvSpPr>
          <p:cNvPr id="1174" name="Google Shape;1174;p3"/>
          <p:cNvSpPr txBox="1"/>
          <p:nvPr/>
        </p:nvSpPr>
        <p:spPr>
          <a:xfrm>
            <a:off x="3143225" y="10994575"/>
            <a:ext cx="18097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500"/>
              <a:t>https://app.datacamp.com/learn/courses/introduction-to-the-tidyverse</a:t>
            </a:r>
            <a:endParaRPr sz="4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24" name="Shape 124"/>
        <p:cNvGrpSpPr/>
        <p:nvPr/>
      </p:nvGrpSpPr>
      <p:grpSpPr>
        <a:xfrm>
          <a:off x="0" y="0"/>
          <a:ext cx="0" cy="0"/>
          <a:chOff x="0" y="0"/>
          <a:chExt cx="0" cy="0"/>
        </a:xfrm>
      </p:grpSpPr>
      <p:sp>
        <p:nvSpPr>
          <p:cNvPr id="125" name="Google Shape;125;p8"/>
          <p:cNvSpPr txBox="1"/>
          <p:nvPr/>
        </p:nvSpPr>
        <p:spPr>
          <a:xfrm>
            <a:off x="1276300" y="653964"/>
            <a:ext cx="21831400" cy="1362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000"/>
              <a:buFont typeface="Helvetica Neue"/>
              <a:buNone/>
            </a:pPr>
            <a:r>
              <a:rPr b="1" i="0" lang="en-US" sz="8000" u="none" cap="none" strike="noStrike">
                <a:solidFill>
                  <a:srgbClr val="000000"/>
                </a:solidFill>
                <a:latin typeface="Helvetica Neue"/>
                <a:ea typeface="Helvetica Neue"/>
                <a:cs typeface="Helvetica Neue"/>
                <a:sym typeface="Helvetica Neue"/>
              </a:rPr>
              <a:t>Explore other Kallisto functions on your own</a:t>
            </a:r>
            <a:endParaRPr/>
          </a:p>
        </p:txBody>
      </p:sp>
      <p:pic>
        <p:nvPicPr>
          <p:cNvPr descr="Screenshot 2020-04-22 22.44.43.png" id="126" name="Google Shape;126;p8"/>
          <p:cNvPicPr preferRelativeResize="0"/>
          <p:nvPr/>
        </p:nvPicPr>
        <p:blipFill rotWithShape="1">
          <a:blip r:embed="rId3">
            <a:alphaModFix/>
          </a:blip>
          <a:srcRect b="0" l="0" r="0" t="0"/>
          <a:stretch/>
        </p:blipFill>
        <p:spPr>
          <a:xfrm>
            <a:off x="13070893" y="2704059"/>
            <a:ext cx="9728895" cy="10457954"/>
          </a:xfrm>
          <a:prstGeom prst="rect">
            <a:avLst/>
          </a:prstGeom>
          <a:noFill/>
          <a:ln>
            <a:noFill/>
          </a:ln>
          <a:effectLst>
            <a:outerShdw blurRad="711200" rotWithShape="0" dir="5400000" dist="6924">
              <a:srgbClr val="000000">
                <a:alpha val="70588"/>
              </a:srgbClr>
            </a:outerShdw>
          </a:effectLst>
        </p:spPr>
      </p:pic>
      <p:pic>
        <p:nvPicPr>
          <p:cNvPr descr="Screenshot 2020-04-22 22.41.16.png" id="127" name="Google Shape;127;p8"/>
          <p:cNvPicPr preferRelativeResize="0"/>
          <p:nvPr/>
        </p:nvPicPr>
        <p:blipFill rotWithShape="1">
          <a:blip r:embed="rId4">
            <a:alphaModFix/>
          </a:blip>
          <a:srcRect b="0" l="0" r="0" t="0"/>
          <a:stretch/>
        </p:blipFill>
        <p:spPr>
          <a:xfrm>
            <a:off x="1439804" y="4444033"/>
            <a:ext cx="10040812" cy="6000417"/>
          </a:xfrm>
          <a:prstGeom prst="rect">
            <a:avLst/>
          </a:prstGeom>
          <a:noFill/>
          <a:ln>
            <a:noFill/>
          </a:ln>
          <a:effectLst>
            <a:outerShdw blurRad="711200" rotWithShape="0" dir="5400000" dist="6924">
              <a:srgbClr val="000000">
                <a:alpha val="70588"/>
              </a:srgbClr>
            </a:outerShdw>
          </a:effectLst>
        </p:spPr>
      </p:pic>
      <p:pic>
        <p:nvPicPr>
          <p:cNvPr descr="Oval Oval" id="128" name="Google Shape;128;p8"/>
          <p:cNvPicPr preferRelativeResize="0"/>
          <p:nvPr/>
        </p:nvPicPr>
        <p:blipFill rotWithShape="1">
          <a:blip r:embed="rId5">
            <a:alphaModFix/>
          </a:blip>
          <a:srcRect b="0" l="0" r="0" t="0"/>
          <a:stretch/>
        </p:blipFill>
        <p:spPr>
          <a:xfrm>
            <a:off x="1991407" y="7351777"/>
            <a:ext cx="1070376" cy="519729"/>
          </a:xfrm>
          <a:prstGeom prst="rect">
            <a:avLst/>
          </a:prstGeom>
          <a:noFill/>
          <a:ln>
            <a:noFill/>
          </a:ln>
        </p:spPr>
      </p:pic>
      <p:pic>
        <p:nvPicPr>
          <p:cNvPr descr="Oval Oval" id="129" name="Google Shape;129;p8"/>
          <p:cNvPicPr preferRelativeResize="0"/>
          <p:nvPr/>
        </p:nvPicPr>
        <p:blipFill rotWithShape="1">
          <a:blip r:embed="rId6">
            <a:alphaModFix/>
          </a:blip>
          <a:srcRect b="0" l="0" r="0" t="0"/>
          <a:stretch/>
        </p:blipFill>
        <p:spPr>
          <a:xfrm>
            <a:off x="13631716" y="11103783"/>
            <a:ext cx="1579296" cy="5197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33" name="Shape 133"/>
        <p:cNvGrpSpPr/>
        <p:nvPr/>
      </p:nvGrpSpPr>
      <p:grpSpPr>
        <a:xfrm>
          <a:off x="0" y="0"/>
          <a:ext cx="0" cy="0"/>
          <a:chOff x="0" y="0"/>
          <a:chExt cx="0" cy="0"/>
        </a:xfrm>
      </p:grpSpPr>
      <p:pic>
        <p:nvPicPr>
          <p:cNvPr descr="F5.large.jpg" id="134" name="Google Shape;134;p9"/>
          <p:cNvPicPr preferRelativeResize="0"/>
          <p:nvPr/>
        </p:nvPicPr>
        <p:blipFill rotWithShape="1">
          <a:blip r:embed="rId3">
            <a:alphaModFix/>
          </a:blip>
          <a:srcRect b="0" l="0" r="0" t="0"/>
          <a:stretch/>
        </p:blipFill>
        <p:spPr>
          <a:xfrm>
            <a:off x="3048000" y="3798137"/>
            <a:ext cx="18288000" cy="9458325"/>
          </a:xfrm>
          <a:prstGeom prst="rect">
            <a:avLst/>
          </a:prstGeom>
          <a:noFill/>
          <a:ln>
            <a:noFill/>
          </a:ln>
          <a:effectLst>
            <a:outerShdw blurRad="838200" rotWithShape="0" dir="5400000" dist="25400">
              <a:srgbClr val="000000">
                <a:alpha val="49803"/>
              </a:srgbClr>
            </a:outerShdw>
          </a:effectLst>
        </p:spPr>
      </p:pic>
      <p:sp>
        <p:nvSpPr>
          <p:cNvPr id="135" name="Google Shape;135;p9"/>
          <p:cNvSpPr txBox="1"/>
          <p:nvPr/>
        </p:nvSpPr>
        <p:spPr>
          <a:xfrm>
            <a:off x="1241710" y="877751"/>
            <a:ext cx="21900580" cy="2022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200"/>
              <a:buFont typeface="Helvetica Neue"/>
              <a:buNone/>
            </a:pPr>
            <a:r>
              <a:rPr b="1" i="0" lang="en-US" sz="6200" u="none" cap="none" strike="noStrike">
                <a:solidFill>
                  <a:srgbClr val="000000"/>
                </a:solidFill>
                <a:latin typeface="Helvetica Neue"/>
                <a:ea typeface="Helvetica Neue"/>
                <a:cs typeface="Helvetica Neue"/>
                <a:sym typeface="Helvetica Neue"/>
              </a:rPr>
              <a:t>Using Kallisto (pseudoalignment) is a flexible strategy for handling many types of seq experiments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39" name="Shape 139"/>
        <p:cNvGrpSpPr/>
        <p:nvPr/>
      </p:nvGrpSpPr>
      <p:grpSpPr>
        <a:xfrm>
          <a:off x="0" y="0"/>
          <a:ext cx="0" cy="0"/>
          <a:chOff x="0" y="0"/>
          <a:chExt cx="0" cy="0"/>
        </a:xfrm>
      </p:grpSpPr>
      <p:sp>
        <p:nvSpPr>
          <p:cNvPr id="140" name="Google Shape;140;p10"/>
          <p:cNvSpPr txBox="1"/>
          <p:nvPr/>
        </p:nvSpPr>
        <p:spPr>
          <a:xfrm>
            <a:off x="1399614" y="492826"/>
            <a:ext cx="21584772" cy="2530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800"/>
              <a:buFont typeface="Helvetica Neue"/>
              <a:buNone/>
            </a:pPr>
            <a:r>
              <a:rPr b="1" i="0" lang="en-US" sz="7800" u="none" cap="none" strike="noStrike">
                <a:solidFill>
                  <a:srgbClr val="000000"/>
                </a:solidFill>
                <a:latin typeface="Helvetica Neue"/>
                <a:ea typeface="Helvetica Neue"/>
                <a:cs typeface="Helvetica Neue"/>
                <a:sym typeface="Helvetica Neue"/>
              </a:rPr>
              <a:t>Pseudoalignment also performs well for lowly expressed transcripts (e.g. lncRNAs)</a:t>
            </a:r>
            <a:endParaRPr/>
          </a:p>
        </p:txBody>
      </p:sp>
      <p:pic>
        <p:nvPicPr>
          <p:cNvPr descr="Screenshot 2020-04-22 22.51.20.png" id="141" name="Google Shape;141;p10"/>
          <p:cNvPicPr preferRelativeResize="0"/>
          <p:nvPr/>
        </p:nvPicPr>
        <p:blipFill rotWithShape="1">
          <a:blip r:embed="rId3">
            <a:alphaModFix/>
          </a:blip>
          <a:srcRect b="0" l="0" r="0" t="0"/>
          <a:stretch/>
        </p:blipFill>
        <p:spPr>
          <a:xfrm>
            <a:off x="3293609" y="3921657"/>
            <a:ext cx="17796782" cy="4833887"/>
          </a:xfrm>
          <a:prstGeom prst="rect">
            <a:avLst/>
          </a:prstGeom>
          <a:noFill/>
          <a:ln>
            <a:noFill/>
          </a:ln>
          <a:effectLst>
            <a:outerShdw blurRad="711200" rotWithShape="0" dir="5400000" dist="6924">
              <a:srgbClr val="000000">
                <a:alpha val="70588"/>
              </a:srgbClr>
            </a:outerShdw>
          </a:effectLst>
        </p:spPr>
      </p:pic>
      <p:sp>
        <p:nvSpPr>
          <p:cNvPr id="142" name="Google Shape;142;p10"/>
          <p:cNvSpPr txBox="1"/>
          <p:nvPr/>
        </p:nvSpPr>
        <p:spPr>
          <a:xfrm>
            <a:off x="849762" y="7166313"/>
            <a:ext cx="16074336" cy="3173426"/>
          </a:xfrm>
          <a:prstGeom prst="rect">
            <a:avLst/>
          </a:prstGeom>
          <a:solidFill>
            <a:srgbClr val="FFFFFF"/>
          </a:solidFill>
          <a:ln>
            <a:noFill/>
          </a:ln>
          <a:effectLst>
            <a:outerShdw blurRad="838200" rotWithShape="0" dir="5400000" dist="25400">
              <a:srgbClr val="000000">
                <a:alpha val="49803"/>
              </a:srgbClr>
            </a:outerShdw>
          </a:effectLst>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00000"/>
                </a:solidFill>
                <a:latin typeface="Arial"/>
                <a:ea typeface="Arial"/>
                <a:cs typeface="Arial"/>
                <a:sym typeface="Arial"/>
              </a:rPr>
              <a:t>“In this benchmarking study, we compared the performance of pseudoalignment methods Kallisto and Salmon, and alignment based methods HTSeq, featureCounts, and RSEM, in lncRNA quantification, by applying them to a simulated RNA-Seq dataset and a pan-cancer RNA-Seq dataset from TCGA.”</a:t>
            </a:r>
            <a:endParaRPr/>
          </a:p>
        </p:txBody>
      </p:sp>
      <p:sp>
        <p:nvSpPr>
          <p:cNvPr id="143" name="Google Shape;143;p10"/>
          <p:cNvSpPr txBox="1"/>
          <p:nvPr/>
        </p:nvSpPr>
        <p:spPr>
          <a:xfrm>
            <a:off x="6718056" y="10578227"/>
            <a:ext cx="16074336" cy="1954226"/>
          </a:xfrm>
          <a:prstGeom prst="rect">
            <a:avLst/>
          </a:prstGeom>
          <a:solidFill>
            <a:srgbClr val="FFFFFF"/>
          </a:solidFill>
          <a:ln>
            <a:noFill/>
          </a:ln>
          <a:effectLst>
            <a:outerShdw blurRad="838200" rotWithShape="0" dir="5400000" dist="25400">
              <a:srgbClr val="000000">
                <a:alpha val="49803"/>
              </a:srgbClr>
            </a:outerShdw>
          </a:effectLst>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00000"/>
                </a:solidFill>
                <a:latin typeface="Arial"/>
                <a:ea typeface="Arial"/>
                <a:cs typeface="Arial"/>
                <a:sym typeface="Arial"/>
              </a:rPr>
              <a:t>“In summary, pseudoalignment methods Kallisto or Salmon in combination with the full transcriptome annotation is our recommended strategy for RNA-Seq analysis for lncRNAs.”</a:t>
            </a:r>
            <a:endParaRPr/>
          </a:p>
        </p:txBody>
      </p:sp>
      <p:sp>
        <p:nvSpPr>
          <p:cNvPr id="144" name="Google Shape;144;p10"/>
          <p:cNvSpPr txBox="1"/>
          <p:nvPr/>
        </p:nvSpPr>
        <p:spPr>
          <a:xfrm>
            <a:off x="15651483" y="12770941"/>
            <a:ext cx="8650530"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sng" cap="none" strike="noStrike">
                <a:solidFill>
                  <a:srgbClr val="000000"/>
                </a:solidFill>
                <a:latin typeface="Helvetica Neue"/>
                <a:ea typeface="Helvetica Neue"/>
                <a:cs typeface="Helvetica Neue"/>
                <a:sym typeface="Helvetica Neue"/>
                <a:hlinkClick r:id="rId4">
                  <a:extLst>
                    <a:ext uri="{A12FA001-AC4F-418D-AE19-62706E023703}">
                      <ahyp:hlinkClr val="tx"/>
                    </a:ext>
                  </a:extLst>
                </a:hlinkClick>
              </a:rPr>
              <a:t>Zheng et al, GigaScience, 2019</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5F5F5"/>
        </a:solidFill>
      </p:bgPr>
    </p:bg>
    <p:spTree>
      <p:nvGrpSpPr>
        <p:cNvPr id="148" name="Shape 148"/>
        <p:cNvGrpSpPr/>
        <p:nvPr/>
      </p:nvGrpSpPr>
      <p:grpSpPr>
        <a:xfrm>
          <a:off x="0" y="0"/>
          <a:ext cx="0" cy="0"/>
          <a:chOff x="0" y="0"/>
          <a:chExt cx="0" cy="0"/>
        </a:xfrm>
      </p:grpSpPr>
      <p:sp>
        <p:nvSpPr>
          <p:cNvPr id="149" name="Google Shape;149;p11"/>
          <p:cNvSpPr txBox="1"/>
          <p:nvPr/>
        </p:nvSpPr>
        <p:spPr>
          <a:xfrm>
            <a:off x="3023400" y="5338200"/>
            <a:ext cx="18337200" cy="11448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500"/>
              <a:buFont typeface="Helvetica Neue"/>
              <a:buNone/>
            </a:pPr>
            <a:r>
              <a:rPr b="1" i="0" lang="en-US" sz="6500" u="sng" cap="none" strike="noStrike">
                <a:solidFill>
                  <a:srgbClr val="000000"/>
                </a:solidFill>
                <a:latin typeface="Helvetica Neue"/>
                <a:ea typeface="Helvetica Neue"/>
                <a:cs typeface="Helvetica Neue"/>
                <a:sym typeface="Helvetica Neue"/>
                <a:hlinkClick r:id="rId3">
                  <a:extLst>
                    <a:ext uri="{A12FA001-AC4F-418D-AE19-62706E023703}">
                      <ahyp:hlinkClr val="tx"/>
                    </a:ext>
                  </a:extLst>
                </a:hlinkClick>
              </a:rPr>
              <a:t>protocols.hostmicrobe.org/compute/kallisto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